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7680325" cy="9783763"/>
  <p:notesSz cx="6985000" cy="9271000"/>
  <p:defaultTextStyle>
    <a:defPPr>
      <a:defRPr lang="en-US"/>
    </a:defPPr>
    <a:lvl1pPr marL="0" algn="l" defTabSz="101880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05" algn="l" defTabSz="101880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09" algn="l" defTabSz="101880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14" algn="l" defTabSz="101880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18" algn="l" defTabSz="101880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24" algn="l" defTabSz="101880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28" algn="l" defTabSz="101880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33" algn="l" defTabSz="101880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37" algn="l" defTabSz="101880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2220" y="-114"/>
      </p:cViewPr>
      <p:guideLst>
        <p:guide orient="horz" pos="3082"/>
        <p:guide pos="241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8FA1A95D-FC75-4D08-9914-7F9591010B03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7250" y="695325"/>
            <a:ext cx="2730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2885" tIns="46442" rIns="92885" bIns="4644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298CA3F8-F863-4371-97D5-819CBD7BB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398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09405" algn="l" defTabSz="10188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18809" algn="l" defTabSz="10188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28214" algn="l" defTabSz="10188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37618" algn="l" defTabSz="10188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47024" algn="l" defTabSz="10188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56428" algn="l" defTabSz="10188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565833" algn="l" defTabSz="10188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075237" algn="l" defTabSz="10188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27250" y="695325"/>
            <a:ext cx="273050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Top of book—front of yellow</a:t>
            </a:r>
            <a:r>
              <a:rPr lang="en-US" baseline="0" dirty="0" smtClean="0"/>
              <a:t> page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CA3F8-F863-4371-97D5-819CBD7BBD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6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27250" y="695325"/>
            <a:ext cx="273050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Underside of top page—yellow page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CA3F8-F863-4371-97D5-819CBD7BBD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847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27250" y="695325"/>
            <a:ext cx="273050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Front</a:t>
            </a:r>
            <a:r>
              <a:rPr lang="en-US" baseline="0" dirty="0" smtClean="0"/>
              <a:t> of orange page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CA3F8-F863-4371-97D5-819CBD7BBD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223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27250" y="695325"/>
            <a:ext cx="273050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Back of orange page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CA3F8-F863-4371-97D5-819CBD7BBD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116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27250" y="695325"/>
            <a:ext cx="273050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Front</a:t>
            </a:r>
            <a:r>
              <a:rPr lang="en-US" baseline="0" dirty="0" smtClean="0"/>
              <a:t> of green page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CA3F8-F863-4371-97D5-819CBD7BBD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509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27250" y="695325"/>
            <a:ext cx="273050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Back of green page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CA3F8-F863-4371-97D5-819CBD7BBD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702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025" y="3039311"/>
            <a:ext cx="6528276" cy="20971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2049" y="5544134"/>
            <a:ext cx="5376228" cy="250029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A6BC3-4901-4436-9296-39FEF99A9AB5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CCEE-46BA-43A9-96DC-89276EC92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91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A6BC3-4901-4436-9296-39FEF99A9AB5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CCEE-46BA-43A9-96DC-89276EC92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72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76176" y="523162"/>
            <a:ext cx="1296056" cy="1112903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8014" y="523162"/>
            <a:ext cx="3760161" cy="1112903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A6BC3-4901-4436-9296-39FEF99A9AB5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CCEE-46BA-43A9-96DC-89276EC92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76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A6BC3-4901-4436-9296-39FEF99A9AB5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CCEE-46BA-43A9-96DC-89276EC92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7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694" y="6286975"/>
            <a:ext cx="6528276" cy="1943164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6694" y="4146780"/>
            <a:ext cx="6528276" cy="2140197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0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A6BC3-4901-4436-9296-39FEF99A9AB5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CCEE-46BA-43A9-96DC-89276EC92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605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8016" y="3043838"/>
            <a:ext cx="2528107" cy="8608355"/>
          </a:xfrm>
        </p:spPr>
        <p:txBody>
          <a:bodyPr/>
          <a:lstStyle>
            <a:lvl1pPr>
              <a:defRPr sz="32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4128" y="3043838"/>
            <a:ext cx="2528107" cy="8608355"/>
          </a:xfrm>
        </p:spPr>
        <p:txBody>
          <a:bodyPr/>
          <a:lstStyle>
            <a:lvl1pPr>
              <a:defRPr sz="32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A6BC3-4901-4436-9296-39FEF99A9AB5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CCEE-46BA-43A9-96DC-89276EC92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42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16" y="391805"/>
            <a:ext cx="6912293" cy="16306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19" y="2190024"/>
            <a:ext cx="3393477" cy="91269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9405" indent="0">
              <a:buNone/>
              <a:defRPr sz="2200" b="1"/>
            </a:lvl2pPr>
            <a:lvl3pPr marL="1018809" indent="0">
              <a:buNone/>
              <a:defRPr sz="2000" b="1"/>
            </a:lvl3pPr>
            <a:lvl4pPr marL="1528214" indent="0">
              <a:buNone/>
              <a:defRPr sz="1800" b="1"/>
            </a:lvl4pPr>
            <a:lvl5pPr marL="2037618" indent="0">
              <a:buNone/>
              <a:defRPr sz="1800" b="1"/>
            </a:lvl5pPr>
            <a:lvl6pPr marL="2547024" indent="0">
              <a:buNone/>
              <a:defRPr sz="1800" b="1"/>
            </a:lvl6pPr>
            <a:lvl7pPr marL="3056428" indent="0">
              <a:buNone/>
              <a:defRPr sz="1800" b="1"/>
            </a:lvl7pPr>
            <a:lvl8pPr marL="3565833" indent="0">
              <a:buNone/>
              <a:defRPr sz="1800" b="1"/>
            </a:lvl8pPr>
            <a:lvl9pPr marL="4075237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019" y="3102721"/>
            <a:ext cx="3393477" cy="563698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01501" y="2190024"/>
            <a:ext cx="3394811" cy="91269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9405" indent="0">
              <a:buNone/>
              <a:defRPr sz="2200" b="1"/>
            </a:lvl2pPr>
            <a:lvl3pPr marL="1018809" indent="0">
              <a:buNone/>
              <a:defRPr sz="2000" b="1"/>
            </a:lvl3pPr>
            <a:lvl4pPr marL="1528214" indent="0">
              <a:buNone/>
              <a:defRPr sz="1800" b="1"/>
            </a:lvl4pPr>
            <a:lvl5pPr marL="2037618" indent="0">
              <a:buNone/>
              <a:defRPr sz="1800" b="1"/>
            </a:lvl5pPr>
            <a:lvl6pPr marL="2547024" indent="0">
              <a:buNone/>
              <a:defRPr sz="1800" b="1"/>
            </a:lvl6pPr>
            <a:lvl7pPr marL="3056428" indent="0">
              <a:buNone/>
              <a:defRPr sz="1800" b="1"/>
            </a:lvl7pPr>
            <a:lvl8pPr marL="3565833" indent="0">
              <a:buNone/>
              <a:defRPr sz="1800" b="1"/>
            </a:lvl8pPr>
            <a:lvl9pPr marL="4075237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01501" y="3102721"/>
            <a:ext cx="3394811" cy="563698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A6BC3-4901-4436-9296-39FEF99A9AB5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CCEE-46BA-43A9-96DC-89276EC92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26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A6BC3-4901-4436-9296-39FEF99A9AB5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CCEE-46BA-43A9-96DC-89276EC92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757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A6BC3-4901-4436-9296-39FEF99A9AB5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CCEE-46BA-43A9-96DC-89276EC92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961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19" y="389538"/>
            <a:ext cx="2526775" cy="165780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2797" y="389541"/>
            <a:ext cx="4293516" cy="8350172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19" y="2047347"/>
            <a:ext cx="2526775" cy="6692367"/>
          </a:xfrm>
        </p:spPr>
        <p:txBody>
          <a:bodyPr/>
          <a:lstStyle>
            <a:lvl1pPr marL="0" indent="0">
              <a:buNone/>
              <a:defRPr sz="1600"/>
            </a:lvl1pPr>
            <a:lvl2pPr marL="509405" indent="0">
              <a:buNone/>
              <a:defRPr sz="1400"/>
            </a:lvl2pPr>
            <a:lvl3pPr marL="1018809" indent="0">
              <a:buNone/>
              <a:defRPr sz="1200"/>
            </a:lvl3pPr>
            <a:lvl4pPr marL="1528214" indent="0">
              <a:buNone/>
              <a:defRPr sz="1100"/>
            </a:lvl4pPr>
            <a:lvl5pPr marL="2037618" indent="0">
              <a:buNone/>
              <a:defRPr sz="1100"/>
            </a:lvl5pPr>
            <a:lvl6pPr marL="2547024" indent="0">
              <a:buNone/>
              <a:defRPr sz="1100"/>
            </a:lvl6pPr>
            <a:lvl7pPr marL="3056428" indent="0">
              <a:buNone/>
              <a:defRPr sz="1100"/>
            </a:lvl7pPr>
            <a:lvl8pPr marL="3565833" indent="0">
              <a:buNone/>
              <a:defRPr sz="1100"/>
            </a:lvl8pPr>
            <a:lvl9pPr marL="4075237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A6BC3-4901-4436-9296-39FEF99A9AB5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CCEE-46BA-43A9-96DC-89276EC92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305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5397" y="6848636"/>
            <a:ext cx="4608195" cy="80852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5397" y="874198"/>
            <a:ext cx="4608195" cy="5870258"/>
          </a:xfrm>
        </p:spPr>
        <p:txBody>
          <a:bodyPr/>
          <a:lstStyle>
            <a:lvl1pPr marL="0" indent="0">
              <a:buNone/>
              <a:defRPr sz="3600"/>
            </a:lvl1pPr>
            <a:lvl2pPr marL="509405" indent="0">
              <a:buNone/>
              <a:defRPr sz="3200"/>
            </a:lvl2pPr>
            <a:lvl3pPr marL="1018809" indent="0">
              <a:buNone/>
              <a:defRPr sz="2600"/>
            </a:lvl3pPr>
            <a:lvl4pPr marL="1528214" indent="0">
              <a:buNone/>
              <a:defRPr sz="2200"/>
            </a:lvl4pPr>
            <a:lvl5pPr marL="2037618" indent="0">
              <a:buNone/>
              <a:defRPr sz="2200"/>
            </a:lvl5pPr>
            <a:lvl6pPr marL="2547024" indent="0">
              <a:buNone/>
              <a:defRPr sz="2200"/>
            </a:lvl6pPr>
            <a:lvl7pPr marL="3056428" indent="0">
              <a:buNone/>
              <a:defRPr sz="2200"/>
            </a:lvl7pPr>
            <a:lvl8pPr marL="3565833" indent="0">
              <a:buNone/>
              <a:defRPr sz="2200"/>
            </a:lvl8pPr>
            <a:lvl9pPr marL="4075237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5397" y="7657158"/>
            <a:ext cx="4608195" cy="1148231"/>
          </a:xfrm>
        </p:spPr>
        <p:txBody>
          <a:bodyPr/>
          <a:lstStyle>
            <a:lvl1pPr marL="0" indent="0">
              <a:buNone/>
              <a:defRPr sz="1600"/>
            </a:lvl1pPr>
            <a:lvl2pPr marL="509405" indent="0">
              <a:buNone/>
              <a:defRPr sz="1400"/>
            </a:lvl2pPr>
            <a:lvl3pPr marL="1018809" indent="0">
              <a:buNone/>
              <a:defRPr sz="1200"/>
            </a:lvl3pPr>
            <a:lvl4pPr marL="1528214" indent="0">
              <a:buNone/>
              <a:defRPr sz="1100"/>
            </a:lvl4pPr>
            <a:lvl5pPr marL="2037618" indent="0">
              <a:buNone/>
              <a:defRPr sz="1100"/>
            </a:lvl5pPr>
            <a:lvl6pPr marL="2547024" indent="0">
              <a:buNone/>
              <a:defRPr sz="1100"/>
            </a:lvl6pPr>
            <a:lvl7pPr marL="3056428" indent="0">
              <a:buNone/>
              <a:defRPr sz="1100"/>
            </a:lvl7pPr>
            <a:lvl8pPr marL="3565833" indent="0">
              <a:buNone/>
              <a:defRPr sz="1100"/>
            </a:lvl8pPr>
            <a:lvl9pPr marL="4075237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A6BC3-4901-4436-9296-39FEF99A9AB5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CCEE-46BA-43A9-96DC-89276EC92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872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4016" y="391805"/>
            <a:ext cx="6912293" cy="1630627"/>
          </a:xfrm>
          <a:prstGeom prst="rect">
            <a:avLst/>
          </a:prstGeom>
        </p:spPr>
        <p:txBody>
          <a:bodyPr vert="horz" lIns="101881" tIns="50941" rIns="101881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16" y="2282880"/>
            <a:ext cx="6912293" cy="6456832"/>
          </a:xfrm>
          <a:prstGeom prst="rect">
            <a:avLst/>
          </a:prstGeom>
        </p:spPr>
        <p:txBody>
          <a:bodyPr vert="horz" lIns="101881" tIns="50941" rIns="101881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4016" y="9068103"/>
            <a:ext cx="1792076" cy="520895"/>
          </a:xfrm>
          <a:prstGeom prst="rect">
            <a:avLst/>
          </a:prstGeom>
        </p:spPr>
        <p:txBody>
          <a:bodyPr vert="horz" lIns="101881" tIns="50941" rIns="101881" bIns="50941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A6BC3-4901-4436-9296-39FEF99A9AB5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4111" y="9068103"/>
            <a:ext cx="2432103" cy="520895"/>
          </a:xfrm>
          <a:prstGeom prst="rect">
            <a:avLst/>
          </a:prstGeom>
        </p:spPr>
        <p:txBody>
          <a:bodyPr vert="horz" lIns="101881" tIns="50941" rIns="101881" bIns="50941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04233" y="9068103"/>
            <a:ext cx="1792076" cy="520895"/>
          </a:xfrm>
          <a:prstGeom prst="rect">
            <a:avLst/>
          </a:prstGeom>
        </p:spPr>
        <p:txBody>
          <a:bodyPr vert="horz" lIns="101881" tIns="50941" rIns="101881" bIns="50941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CCCEE-46BA-43A9-96DC-89276EC92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00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09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4" indent="-382054" algn="l" defTabSz="1018809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82" indent="-318378" algn="l" defTabSz="1018809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11" indent="-254702" algn="l" defTabSz="1018809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16" indent="-254702" algn="l" defTabSz="1018809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21" indent="-254702" algn="l" defTabSz="1018809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26" indent="-254702" algn="l" defTabSz="101880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30" indent="-254702" algn="l" defTabSz="101880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35" indent="-254702" algn="l" defTabSz="101880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9940" indent="-254702" algn="l" defTabSz="101880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0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05" algn="l" defTabSz="101880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09" algn="l" defTabSz="101880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14" algn="l" defTabSz="101880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18" algn="l" defTabSz="101880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24" algn="l" defTabSz="101880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28" algn="l" defTabSz="101880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33" algn="l" defTabSz="101880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37" algn="l" defTabSz="101880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93732" y="7988227"/>
            <a:ext cx="2292862" cy="1949536"/>
          </a:xfrm>
          <a:prstGeom prst="rect">
            <a:avLst/>
          </a:prstGeom>
          <a:noFill/>
        </p:spPr>
        <p:txBody>
          <a:bodyPr wrap="none" lIns="101881" tIns="50941" rIns="101881" bIns="50941" rtlCol="0">
            <a:spAutoFit/>
          </a:bodyPr>
          <a:lstStyle/>
          <a:p>
            <a:pPr algn="ctr"/>
            <a:r>
              <a:rPr lang="en-US" sz="4000" dirty="0">
                <a:latin typeface="Bradley Hand ITC" pitchFamily="66" charset="0"/>
              </a:rPr>
              <a:t>My</a:t>
            </a:r>
          </a:p>
          <a:p>
            <a:pPr algn="ctr"/>
            <a:r>
              <a:rPr lang="en-US" sz="4000" dirty="0">
                <a:latin typeface="Bradley Hand ITC" pitchFamily="66" charset="0"/>
              </a:rPr>
              <a:t>Geometry</a:t>
            </a:r>
          </a:p>
          <a:p>
            <a:pPr algn="ctr"/>
            <a:r>
              <a:rPr lang="en-US" sz="4000" dirty="0">
                <a:latin typeface="Bradley Hand ITC" pitchFamily="66" charset="0"/>
              </a:rPr>
              <a:t>Book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5802912" y="8669029"/>
            <a:ext cx="1280054" cy="625547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Isosceles Triangle 4"/>
          <p:cNvSpPr/>
          <p:nvPr/>
        </p:nvSpPr>
        <p:spPr>
          <a:xfrm>
            <a:off x="597359" y="7745479"/>
            <a:ext cx="853369" cy="733782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1" tIns="50941" rIns="101881" bIns="50941" rtlCol="0" anchor="ctr"/>
          <a:lstStyle/>
          <a:p>
            <a:pPr algn="ctr"/>
            <a:endParaRPr lang="en-US"/>
          </a:p>
        </p:txBody>
      </p:sp>
      <p:sp>
        <p:nvSpPr>
          <p:cNvPr id="6" name="Regular Pentagon 5"/>
          <p:cNvSpPr/>
          <p:nvPr/>
        </p:nvSpPr>
        <p:spPr>
          <a:xfrm>
            <a:off x="4676605" y="7644169"/>
            <a:ext cx="870301" cy="590498"/>
          </a:xfrm>
          <a:prstGeom prst="pentagon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1" tIns="50941" rIns="101881" bIns="50941"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21402" y="9049981"/>
            <a:ext cx="597359" cy="4891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1" tIns="50941" rIns="101881" bIns="50941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3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281915" y="6442312"/>
            <a:ext cx="7063447" cy="3326369"/>
            <a:chOff x="256011" y="6486393"/>
            <a:chExt cx="7063447" cy="3326369"/>
          </a:xfrm>
        </p:grpSpPr>
        <p:sp>
          <p:nvSpPr>
            <p:cNvPr id="6" name="TextBox 5"/>
            <p:cNvSpPr txBox="1"/>
            <p:nvPr/>
          </p:nvSpPr>
          <p:spPr>
            <a:xfrm>
              <a:off x="256011" y="6486393"/>
              <a:ext cx="5758554" cy="379876"/>
            </a:xfrm>
            <a:prstGeom prst="rect">
              <a:avLst/>
            </a:prstGeom>
            <a:noFill/>
          </p:spPr>
          <p:txBody>
            <a:bodyPr wrap="none" lIns="101881" tIns="50941" rIns="101881" bIns="50941" rtlCol="0">
              <a:spAutoFit/>
            </a:bodyPr>
            <a:lstStyle/>
            <a:p>
              <a:r>
                <a:rPr lang="en-US" sz="1800" b="1" dirty="0">
                  <a:latin typeface="Comic Sans MS" pitchFamily="66" charset="0"/>
                </a:rPr>
                <a:t>Find the missing angle in the quadrilaterals below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336492" y="9371331"/>
              <a:ext cx="2496444" cy="441431"/>
            </a:xfrm>
            <a:prstGeom prst="rect">
              <a:avLst/>
            </a:prstGeom>
            <a:noFill/>
          </p:spPr>
          <p:txBody>
            <a:bodyPr wrap="none" lIns="101881" tIns="50941" rIns="101881" bIns="50941" rtlCol="0">
              <a:spAutoFit/>
            </a:bodyPr>
            <a:lstStyle/>
            <a:p>
              <a:r>
                <a:rPr lang="en-US" sz="2200" b="1" dirty="0">
                  <a:latin typeface="Bradley Hand ITC" pitchFamily="66" charset="0"/>
                </a:rPr>
                <a:t>Angle Relationship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523910" y="6989660"/>
              <a:ext cx="1945370" cy="1664064"/>
              <a:chOff x="467815" y="6047601"/>
              <a:chExt cx="1737082" cy="155525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838200" y="6248400"/>
                <a:ext cx="914400" cy="106382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67815" y="6047601"/>
                <a:ext cx="671600" cy="2876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>
                    <a:latin typeface="Comic Sans MS" pitchFamily="66" charset="0"/>
                  </a:rPr>
                  <a:t>A=90°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549042" y="6047601"/>
                <a:ext cx="655855" cy="2876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>
                    <a:latin typeface="Comic Sans MS" pitchFamily="66" charset="0"/>
                  </a:rPr>
                  <a:t>B=90°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10122" y="7315200"/>
                <a:ext cx="360993" cy="2876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>
                    <a:latin typeface="Comic Sans MS" pitchFamily="66" charset="0"/>
                  </a:rPr>
                  <a:t>C=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447800" y="7315200"/>
                <a:ext cx="670168" cy="2876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>
                    <a:latin typeface="Comic Sans MS" pitchFamily="66" charset="0"/>
                  </a:rPr>
                  <a:t>D=90°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5376229" y="6959917"/>
              <a:ext cx="1943229" cy="1416285"/>
              <a:chOff x="4800600" y="6276201"/>
              <a:chExt cx="1735169" cy="1323674"/>
            </a:xfrm>
          </p:grpSpPr>
          <p:sp>
            <p:nvSpPr>
              <p:cNvPr id="15" name="Parallelogram 14"/>
              <p:cNvSpPr/>
              <p:nvPr/>
            </p:nvSpPr>
            <p:spPr>
              <a:xfrm>
                <a:off x="5105400" y="6504801"/>
                <a:ext cx="1143001" cy="807422"/>
              </a:xfrm>
              <a:prstGeom prst="parallelogram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4886671" y="6276201"/>
                <a:ext cx="768932" cy="2876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>
                    <a:latin typeface="Comic Sans MS" pitchFamily="66" charset="0"/>
                  </a:rPr>
                  <a:t>A=110°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768267" y="7312223"/>
                <a:ext cx="767502" cy="2876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>
                    <a:latin typeface="Comic Sans MS" pitchFamily="66" charset="0"/>
                  </a:rPr>
                  <a:t>D=110°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996867" y="6276201"/>
                <a:ext cx="363855" cy="2876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>
                    <a:latin typeface="Comic Sans MS" pitchFamily="66" charset="0"/>
                  </a:rPr>
                  <a:t>B=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800600" y="7312223"/>
                <a:ext cx="652991" cy="2876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>
                    <a:latin typeface="Comic Sans MS" pitchFamily="66" charset="0"/>
                  </a:rPr>
                  <a:t>C=70°</a:t>
                </a: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2556573" y="7041446"/>
              <a:ext cx="2143121" cy="1419470"/>
              <a:chOff x="2282842" y="6352401"/>
              <a:chExt cx="1913660" cy="1326650"/>
            </a:xfrm>
          </p:grpSpPr>
          <p:sp>
            <p:nvSpPr>
              <p:cNvPr id="21" name="Trapezoid 20"/>
              <p:cNvSpPr/>
              <p:nvPr/>
            </p:nvSpPr>
            <p:spPr>
              <a:xfrm flipV="1">
                <a:off x="2667000" y="6581000"/>
                <a:ext cx="1371600" cy="810399"/>
              </a:xfrm>
              <a:prstGeom prst="trapezoid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2282842" y="6352401"/>
                <a:ext cx="671600" cy="2876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>
                    <a:latin typeface="Comic Sans MS" pitchFamily="66" charset="0"/>
                  </a:rPr>
                  <a:t>A=65°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743671" y="6352401"/>
                <a:ext cx="363855" cy="2876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>
                    <a:latin typeface="Comic Sans MS" pitchFamily="66" charset="0"/>
                  </a:rPr>
                  <a:t>B=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514600" y="7391400"/>
                <a:ext cx="750326" cy="2876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>
                    <a:latin typeface="Comic Sans MS" pitchFamily="66" charset="0"/>
                  </a:rPr>
                  <a:t>C=115°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3429000" y="7391400"/>
                <a:ext cx="767502" cy="2876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>
                    <a:latin typeface="Comic Sans MS" pitchFamily="66" charset="0"/>
                  </a:rPr>
                  <a:t>D=115°</a:t>
                </a: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256012" y="8684557"/>
              <a:ext cx="6912293" cy="650751"/>
            </a:xfrm>
            <a:prstGeom prst="rect">
              <a:avLst/>
            </a:prstGeom>
            <a:noFill/>
          </p:spPr>
          <p:txBody>
            <a:bodyPr wrap="square" lIns="101881" tIns="50941" rIns="101881" bIns="50941" rtlCol="0">
              <a:spAutoFit/>
            </a:bodyPr>
            <a:lstStyle/>
            <a:p>
              <a:r>
                <a:rPr lang="en-US" sz="1800" b="1" dirty="0">
                  <a:latin typeface="Comic Sans MS" pitchFamily="66" charset="0"/>
                </a:rPr>
                <a:t>The sum of the angles in any quadrilateral is ______ degrees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 rot="10800000">
            <a:off x="368793" y="319881"/>
            <a:ext cx="6919926" cy="1838519"/>
            <a:chOff x="487362" y="7396762"/>
            <a:chExt cx="6919926" cy="1838519"/>
          </a:xfrm>
        </p:grpSpPr>
        <p:grpSp>
          <p:nvGrpSpPr>
            <p:cNvPr id="38" name="Group 37"/>
            <p:cNvGrpSpPr/>
            <p:nvPr/>
          </p:nvGrpSpPr>
          <p:grpSpPr>
            <a:xfrm>
              <a:off x="487362" y="7472962"/>
              <a:ext cx="2297939" cy="1762319"/>
              <a:chOff x="487362" y="7472962"/>
              <a:chExt cx="2297939" cy="1762319"/>
            </a:xfrm>
          </p:grpSpPr>
          <p:sp>
            <p:nvSpPr>
              <p:cNvPr id="3" name="Flowchart: Connector 2"/>
              <p:cNvSpPr/>
              <p:nvPr/>
            </p:nvSpPr>
            <p:spPr>
              <a:xfrm rot="10800000">
                <a:off x="1546781" y="8549481"/>
                <a:ext cx="179100" cy="163062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1881" tIns="50941" rIns="101881" bIns="50941"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 rot="10800000">
                <a:off x="487362" y="7472962"/>
                <a:ext cx="2297939" cy="1762319"/>
                <a:chOff x="577836" y="6568281"/>
                <a:chExt cx="2297939" cy="1762319"/>
              </a:xfrm>
            </p:grpSpPr>
            <p:sp>
              <p:nvSpPr>
                <p:cNvPr id="28" name="Rectangle 27"/>
                <p:cNvSpPr/>
                <p:nvPr/>
              </p:nvSpPr>
              <p:spPr>
                <a:xfrm>
                  <a:off x="577836" y="6568281"/>
                  <a:ext cx="2297939" cy="17526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577836" y="6576274"/>
                  <a:ext cx="2297939" cy="175432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solidFill>
                        <a:sysClr val="windowText" lastClr="000000"/>
                      </a:solidFill>
                      <a:latin typeface="Comic Sans MS" pitchFamily="66" charset="0"/>
                    </a:rPr>
                    <a:t>Point:</a:t>
                  </a:r>
                </a:p>
                <a:p>
                  <a:endParaRPr lang="en-US" dirty="0">
                    <a:solidFill>
                      <a:sysClr val="windowText" lastClr="000000"/>
                    </a:solidFill>
                    <a:latin typeface="Comic Sans MS" pitchFamily="66" charset="0"/>
                  </a:endParaRPr>
                </a:p>
                <a:p>
                  <a:endParaRPr lang="en-US" dirty="0">
                    <a:solidFill>
                      <a:sysClr val="windowText" lastClr="000000"/>
                    </a:solidFill>
                    <a:latin typeface="Comic Sans MS" pitchFamily="66" charset="0"/>
                  </a:endParaRPr>
                </a:p>
                <a:p>
                  <a:r>
                    <a:rPr lang="en-US" sz="1600" dirty="0">
                      <a:solidFill>
                        <a:sysClr val="windowText" lastClr="000000"/>
                      </a:solidFill>
                      <a:latin typeface="Comic Sans MS" pitchFamily="66" charset="0"/>
                    </a:rPr>
                    <a:t>-An exact position in ____</a:t>
                  </a:r>
                </a:p>
                <a:p>
                  <a:endParaRPr lang="en-US" sz="1600" dirty="0"/>
                </a:p>
              </p:txBody>
            </p:sp>
          </p:grpSp>
        </p:grpSp>
        <p:grpSp>
          <p:nvGrpSpPr>
            <p:cNvPr id="39" name="Group 38"/>
            <p:cNvGrpSpPr/>
            <p:nvPr/>
          </p:nvGrpSpPr>
          <p:grpSpPr>
            <a:xfrm>
              <a:off x="2810538" y="7396762"/>
              <a:ext cx="2297939" cy="1831271"/>
              <a:chOff x="2810538" y="7396762"/>
              <a:chExt cx="2297939" cy="1831271"/>
            </a:xfrm>
          </p:grpSpPr>
          <p:cxnSp>
            <p:nvCxnSpPr>
              <p:cNvPr id="4" name="Straight Arrow Connector 3"/>
              <p:cNvCxnSpPr/>
              <p:nvPr/>
            </p:nvCxnSpPr>
            <p:spPr>
              <a:xfrm rot="10800000" flipV="1">
                <a:off x="3234658" y="8467949"/>
                <a:ext cx="1491443" cy="326126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>
              <a:xfrm rot="10800000">
                <a:off x="2810538" y="7396762"/>
                <a:ext cx="2297939" cy="1831271"/>
                <a:chOff x="577836" y="6568281"/>
                <a:chExt cx="2297939" cy="3653356"/>
              </a:xfrm>
            </p:grpSpPr>
            <p:sp>
              <p:nvSpPr>
                <p:cNvPr id="33" name="Rectangle 32"/>
                <p:cNvSpPr/>
                <p:nvPr/>
              </p:nvSpPr>
              <p:spPr>
                <a:xfrm>
                  <a:off x="577836" y="6568281"/>
                  <a:ext cx="2297939" cy="3496409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577836" y="6568281"/>
                  <a:ext cx="2297939" cy="36533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solidFill>
                        <a:sysClr val="windowText" lastClr="000000"/>
                      </a:solidFill>
                      <a:latin typeface="Comic Sans MS" pitchFamily="66" charset="0"/>
                    </a:rPr>
                    <a:t>Line</a:t>
                  </a:r>
                  <a:r>
                    <a:rPr lang="en-US" dirty="0" smtClean="0">
                      <a:solidFill>
                        <a:sysClr val="windowText" lastClr="000000"/>
                      </a:solidFill>
                      <a:latin typeface="Comic Sans MS" pitchFamily="66" charset="0"/>
                    </a:rPr>
                    <a:t>:</a:t>
                  </a:r>
                </a:p>
                <a:p>
                  <a:endParaRPr lang="en-US" dirty="0">
                    <a:solidFill>
                      <a:sysClr val="windowText" lastClr="000000"/>
                    </a:solidFill>
                    <a:latin typeface="Comic Sans MS" pitchFamily="66" charset="0"/>
                  </a:endParaRPr>
                </a:p>
                <a:p>
                  <a:endParaRPr lang="en-US" dirty="0">
                    <a:solidFill>
                      <a:sysClr val="windowText" lastClr="000000"/>
                    </a:solidFill>
                    <a:latin typeface="Comic Sans MS" pitchFamily="66" charset="0"/>
                  </a:endParaRPr>
                </a:p>
                <a:p>
                  <a:r>
                    <a:rPr lang="en-US" sz="1400" dirty="0">
                      <a:solidFill>
                        <a:sysClr val="windowText" lastClr="000000"/>
                      </a:solidFill>
                      <a:latin typeface="Comic Sans MS" pitchFamily="66" charset="0"/>
                    </a:rPr>
                    <a:t>-Goes on forever in ____ directions; must have ______ on both ends</a:t>
                  </a:r>
                </a:p>
                <a:p>
                  <a:endParaRPr lang="en-US" sz="1100" dirty="0"/>
                </a:p>
              </p:txBody>
            </p:sp>
          </p:grpSp>
        </p:grpSp>
        <p:grpSp>
          <p:nvGrpSpPr>
            <p:cNvPr id="40" name="Group 39"/>
            <p:cNvGrpSpPr/>
            <p:nvPr/>
          </p:nvGrpSpPr>
          <p:grpSpPr>
            <a:xfrm>
              <a:off x="5109349" y="7432763"/>
              <a:ext cx="2297939" cy="1792798"/>
              <a:chOff x="5109349" y="7432763"/>
              <a:chExt cx="2297939" cy="1792798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 rot="10800000" flipV="1">
                <a:off x="5382107" y="8398795"/>
                <a:ext cx="1491443" cy="326126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5" name="Group 34"/>
              <p:cNvGrpSpPr/>
              <p:nvPr/>
            </p:nvGrpSpPr>
            <p:grpSpPr>
              <a:xfrm rot="10800000">
                <a:off x="5109349" y="7432763"/>
                <a:ext cx="2297939" cy="1792798"/>
                <a:chOff x="577836" y="6568281"/>
                <a:chExt cx="2297939" cy="3576604"/>
              </a:xfrm>
            </p:grpSpPr>
            <p:sp>
              <p:nvSpPr>
                <p:cNvPr id="36" name="Rectangle 35"/>
                <p:cNvSpPr/>
                <p:nvPr/>
              </p:nvSpPr>
              <p:spPr>
                <a:xfrm>
                  <a:off x="577836" y="6568281"/>
                  <a:ext cx="2297939" cy="3496409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577836" y="6568281"/>
                  <a:ext cx="2297939" cy="357660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solidFill>
                        <a:sysClr val="windowText" lastClr="000000"/>
                      </a:solidFill>
                      <a:latin typeface="Comic Sans MS" pitchFamily="66" charset="0"/>
                    </a:rPr>
                    <a:t>Line Segment:</a:t>
                  </a:r>
                </a:p>
                <a:p>
                  <a:endParaRPr lang="en-US" sz="1600" dirty="0">
                    <a:solidFill>
                      <a:sysClr val="windowText" lastClr="000000"/>
                    </a:solidFill>
                    <a:latin typeface="Comic Sans MS" pitchFamily="66" charset="0"/>
                  </a:endParaRPr>
                </a:p>
                <a:p>
                  <a:endParaRPr lang="en-US" sz="1600" dirty="0">
                    <a:solidFill>
                      <a:sysClr val="windowText" lastClr="000000"/>
                    </a:solidFill>
                    <a:latin typeface="Comic Sans MS" pitchFamily="66" charset="0"/>
                  </a:endParaRPr>
                </a:p>
                <a:p>
                  <a:endParaRPr lang="en-US" sz="1600" dirty="0">
                    <a:solidFill>
                      <a:sysClr val="windowText" lastClr="000000"/>
                    </a:solidFill>
                    <a:latin typeface="Comic Sans MS" pitchFamily="66" charset="0"/>
                  </a:endParaRPr>
                </a:p>
                <a:p>
                  <a:r>
                    <a:rPr lang="en-US" sz="1600" dirty="0">
                      <a:solidFill>
                        <a:sysClr val="windowText" lastClr="000000"/>
                      </a:solidFill>
                      <a:latin typeface="Comic Sans MS" pitchFamily="66" charset="0"/>
                    </a:rPr>
                    <a:t>-A part of a ___ between __ endpoints</a:t>
                  </a:r>
                </a:p>
                <a:p>
                  <a:endParaRPr lang="en-US" sz="1000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65701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5021" y="9437191"/>
            <a:ext cx="3071921" cy="441431"/>
          </a:xfrm>
          <a:prstGeom prst="rect">
            <a:avLst/>
          </a:prstGeom>
          <a:noFill/>
        </p:spPr>
        <p:txBody>
          <a:bodyPr wrap="none" lIns="101881" tIns="50941" rIns="101881" bIns="50941" rtlCol="0">
            <a:spAutoFit/>
          </a:bodyPr>
          <a:lstStyle/>
          <a:p>
            <a:r>
              <a:rPr lang="en-US" sz="2200" b="1" dirty="0">
                <a:latin typeface="Bradley Hand ITC" pitchFamily="66" charset="0"/>
              </a:rPr>
              <a:t>Basic Geometric Figures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26685" y="9457639"/>
            <a:ext cx="853369" cy="246983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6229597" y="9294578"/>
            <a:ext cx="853369" cy="405267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070169"/>
              </p:ext>
            </p:extLst>
          </p:nvPr>
        </p:nvGraphicFramePr>
        <p:xfrm>
          <a:off x="341348" y="6147465"/>
          <a:ext cx="7082967" cy="3016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0989"/>
                <a:gridCol w="2360989"/>
                <a:gridCol w="2360989"/>
              </a:tblGrid>
              <a:tr h="136606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Ray:</a:t>
                      </a:r>
                    </a:p>
                    <a:p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-part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of a line with __ endpoint that goes on forever in __ ___________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404" marR="102404" marT="48919" marB="489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Angle:</a:t>
                      </a:r>
                    </a:p>
                    <a:p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rays that ______ an endpoint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404" marR="102404" marT="48919" marB="489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Vertex:</a:t>
                      </a:r>
                    </a:p>
                    <a:p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-the point at which __ line segments,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lines, or rays ____ to form an angle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102404" marR="102404" marT="48919" marB="489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38567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Polygon:</a:t>
                      </a:r>
                    </a:p>
                    <a:p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-a ______ figure formed from line segments that meet only at their ________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404" marR="102404" marT="48919" marB="489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Regular Polygon:</a:t>
                      </a:r>
                    </a:p>
                    <a:p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-a _______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with all sides the same length &amp;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all angles the _____ measure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404" marR="102404" marT="48919" marB="489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Plane:</a:t>
                      </a:r>
                    </a:p>
                    <a:p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-a flat _______ that extends infinitely in all __________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02404" marR="102404" marT="48919" marB="489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36" name="Group 35"/>
          <p:cNvGrpSpPr/>
          <p:nvPr/>
        </p:nvGrpSpPr>
        <p:grpSpPr>
          <a:xfrm>
            <a:off x="1024043" y="6259101"/>
            <a:ext cx="6112823" cy="2111131"/>
            <a:chOff x="942472" y="3558988"/>
            <a:chExt cx="5458328" cy="2451846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990600" y="3636309"/>
              <a:ext cx="777119" cy="2286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942472" y="5474634"/>
              <a:ext cx="825247" cy="38100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gular Pentagon 18"/>
            <p:cNvSpPr/>
            <p:nvPr/>
          </p:nvSpPr>
          <p:spPr>
            <a:xfrm>
              <a:off x="3048000" y="5474634"/>
              <a:ext cx="609601" cy="433557"/>
            </a:xfrm>
            <a:prstGeom prst="pentagon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048001" y="4054288"/>
              <a:ext cx="77711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3048000" y="3558988"/>
              <a:ext cx="609601" cy="47819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/>
            <p:cNvGrpSpPr/>
            <p:nvPr/>
          </p:nvGrpSpPr>
          <p:grpSpPr>
            <a:xfrm>
              <a:off x="5562600" y="3653678"/>
              <a:ext cx="777120" cy="495300"/>
              <a:chOff x="3276599" y="3520328"/>
              <a:chExt cx="777120" cy="495300"/>
            </a:xfrm>
          </p:grpSpPr>
          <p:cxnSp>
            <p:nvCxnSpPr>
              <p:cNvPr id="14" name="Straight Arrow Connector 13"/>
              <p:cNvCxnSpPr/>
              <p:nvPr/>
            </p:nvCxnSpPr>
            <p:spPr>
              <a:xfrm>
                <a:off x="3276600" y="4015628"/>
                <a:ext cx="777119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oval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 flipV="1">
                <a:off x="3276599" y="3520328"/>
                <a:ext cx="609601" cy="47819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oval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Straight Arrow Connector 16"/>
            <p:cNvCxnSpPr/>
            <p:nvPr/>
          </p:nvCxnSpPr>
          <p:spPr>
            <a:xfrm>
              <a:off x="5029200" y="3728906"/>
              <a:ext cx="416174" cy="3448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5134685" y="5310691"/>
              <a:ext cx="874797" cy="47737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Arrow Connector 21"/>
            <p:cNvCxnSpPr>
              <a:stCxn id="20" idx="3"/>
            </p:cNvCxnSpPr>
            <p:nvPr/>
          </p:nvCxnSpPr>
          <p:spPr>
            <a:xfrm>
              <a:off x="6009482" y="5549376"/>
              <a:ext cx="39131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5572084" y="5788061"/>
              <a:ext cx="0" cy="222773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H="1">
              <a:off x="4710567" y="5551649"/>
              <a:ext cx="406408" cy="15912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V="1">
              <a:off x="5572084" y="5095875"/>
              <a:ext cx="0" cy="214819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2065022" y="163063"/>
            <a:ext cx="3400537" cy="410654"/>
          </a:xfrm>
          <a:prstGeom prst="rect">
            <a:avLst/>
          </a:prstGeom>
          <a:noFill/>
        </p:spPr>
        <p:txBody>
          <a:bodyPr wrap="none" lIns="101881" tIns="50941" rIns="101881" bIns="50941" rtlCol="0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ANGLE RELATIONSHIPS</a:t>
            </a:r>
            <a:endParaRPr lang="en-US" b="1" dirty="0">
              <a:latin typeface="Comic Sans MS" pitchFamily="66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3" y="978377"/>
            <a:ext cx="2300749" cy="1479993"/>
            <a:chOff x="62885" y="1066800"/>
            <a:chExt cx="2225926" cy="1660439"/>
          </a:xfrm>
        </p:grpSpPr>
        <p:sp>
          <p:nvSpPr>
            <p:cNvPr id="38" name="Isosceles Triangle 37"/>
            <p:cNvSpPr/>
            <p:nvPr/>
          </p:nvSpPr>
          <p:spPr>
            <a:xfrm>
              <a:off x="518281" y="1359932"/>
              <a:ext cx="1539119" cy="987475"/>
            </a:xfrm>
            <a:prstGeom prst="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38200" y="1066800"/>
              <a:ext cx="750933" cy="379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A = 60°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2885" y="2347407"/>
              <a:ext cx="744730" cy="379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B = 60°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815485" y="2347407"/>
              <a:ext cx="473326" cy="379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C = 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70675" y="652251"/>
            <a:ext cx="5003540" cy="379876"/>
          </a:xfrm>
          <a:prstGeom prst="rect">
            <a:avLst/>
          </a:prstGeom>
          <a:noFill/>
        </p:spPr>
        <p:txBody>
          <a:bodyPr wrap="none" lIns="101881" tIns="50941" rIns="101881" bIns="50941" rtlCol="0">
            <a:spAutoFit/>
          </a:bodyPr>
          <a:lstStyle/>
          <a:p>
            <a:r>
              <a:rPr lang="en-US" sz="1800" dirty="0">
                <a:latin typeface="Comic Sans MS" pitchFamily="66" charset="0"/>
              </a:rPr>
              <a:t>Find the missing angle in the triangles below.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70677" y="2853599"/>
            <a:ext cx="6547231" cy="349098"/>
          </a:xfrm>
          <a:prstGeom prst="rect">
            <a:avLst/>
          </a:prstGeom>
          <a:noFill/>
        </p:spPr>
        <p:txBody>
          <a:bodyPr wrap="none" lIns="101881" tIns="50941" rIns="101881" bIns="50941" rtlCol="0">
            <a:spAutoFit/>
          </a:bodyPr>
          <a:lstStyle/>
          <a:p>
            <a:r>
              <a:rPr lang="en-US" sz="1600" b="1" dirty="0">
                <a:latin typeface="Comic Sans MS" pitchFamily="66" charset="0"/>
              </a:rPr>
              <a:t>The sum of the angles in any triangle is __________ degrees.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5546903" y="996436"/>
            <a:ext cx="1875937" cy="1543466"/>
            <a:chOff x="4562184" y="1159877"/>
            <a:chExt cx="2126148" cy="1710074"/>
          </a:xfrm>
        </p:grpSpPr>
        <p:sp>
          <p:nvSpPr>
            <p:cNvPr id="45" name="Right Triangle 44"/>
            <p:cNvSpPr/>
            <p:nvPr/>
          </p:nvSpPr>
          <p:spPr>
            <a:xfrm>
              <a:off x="4953000" y="1447801"/>
              <a:ext cx="1162869" cy="1108691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663145" y="1159877"/>
              <a:ext cx="565392" cy="3750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A = 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562184" y="2494852"/>
              <a:ext cx="872434" cy="3750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B = 90°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819532" y="2494852"/>
              <a:ext cx="868800" cy="3750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C = 45°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121974" y="1549095"/>
            <a:ext cx="3149957" cy="1316930"/>
            <a:chOff x="1894776" y="1902023"/>
            <a:chExt cx="2812694" cy="1230816"/>
          </a:xfrm>
        </p:grpSpPr>
        <p:sp>
          <p:nvSpPr>
            <p:cNvPr id="50" name="Isosceles Triangle 49"/>
            <p:cNvSpPr/>
            <p:nvPr/>
          </p:nvSpPr>
          <p:spPr>
            <a:xfrm>
              <a:off x="2133600" y="2133601"/>
              <a:ext cx="2573870" cy="660236"/>
            </a:xfrm>
            <a:prstGeom prst="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069414" y="1902023"/>
              <a:ext cx="786109" cy="3164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A = 120°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894776" y="2816423"/>
              <a:ext cx="687345" cy="3164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B = 30°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191000" y="2816423"/>
              <a:ext cx="436854" cy="3164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C =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8714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3597" y="244596"/>
            <a:ext cx="1116258" cy="441431"/>
          </a:xfrm>
          <a:prstGeom prst="rect">
            <a:avLst/>
          </a:prstGeom>
          <a:noFill/>
        </p:spPr>
        <p:txBody>
          <a:bodyPr wrap="none" lIns="101881" tIns="50941" rIns="101881" bIns="50941" rtlCol="0">
            <a:spAutoFit/>
          </a:bodyPr>
          <a:lstStyle/>
          <a:p>
            <a:r>
              <a:rPr lang="en-US" sz="2200" b="1" dirty="0">
                <a:latin typeface="Comic Sans MS" pitchFamily="66" charset="0"/>
              </a:rPr>
              <a:t>LINES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751393"/>
              </p:ext>
            </p:extLst>
          </p:nvPr>
        </p:nvGraphicFramePr>
        <p:xfrm>
          <a:off x="294903" y="765101"/>
          <a:ext cx="7044078" cy="2231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8026"/>
                <a:gridCol w="2348026"/>
                <a:gridCol w="2348026"/>
              </a:tblGrid>
              <a:tr h="221154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Parallel</a:t>
                      </a:r>
                      <a:r>
                        <a:rPr lang="en-US" sz="1400" baseline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 Lines:</a:t>
                      </a:r>
                    </a:p>
                    <a:p>
                      <a:endParaRPr lang="en-US" sz="1800" baseline="0" dirty="0" smtClean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  <a:p>
                      <a:endParaRPr lang="en-US" sz="1800" baseline="0" dirty="0" smtClean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  <a:p>
                      <a:endParaRPr lang="en-US" sz="1800" baseline="0" dirty="0" smtClean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  <a:p>
                      <a:endParaRPr lang="en-US" sz="1300" baseline="0" dirty="0" smtClean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  <a:p>
                      <a:endParaRPr lang="en-US" sz="1300" baseline="0" dirty="0" smtClean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US" sz="1400" baseline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-Lines that will _____ intersect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marL="102404" marR="102404" marT="48919" marB="489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Perpendicular Lines:</a:t>
                      </a:r>
                    </a:p>
                    <a:p>
                      <a:endParaRPr lang="en-US" sz="1400" dirty="0" smtClean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  <a:p>
                      <a:endParaRPr lang="en-US" sz="1400" dirty="0" smtClean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  <a:p>
                      <a:endParaRPr lang="en-US" sz="1400" dirty="0" smtClean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  <a:p>
                      <a:endParaRPr lang="en-US" sz="1400" dirty="0" smtClean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  <a:p>
                      <a:endParaRPr lang="en-US" sz="1400" dirty="0" smtClean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  <a:p>
                      <a:endParaRPr lang="en-US" sz="1400" dirty="0" smtClean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-Lines that _________ at right angles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marL="102404" marR="102404" marT="48919" marB="489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Intersecting</a:t>
                      </a:r>
                      <a:r>
                        <a:rPr lang="en-US" sz="1400" baseline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 Lines:</a:t>
                      </a:r>
                    </a:p>
                    <a:p>
                      <a:endParaRPr lang="en-US" sz="1400" baseline="0" dirty="0" smtClean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  <a:p>
                      <a:endParaRPr lang="en-US" sz="1400" baseline="0" dirty="0" smtClean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  <a:p>
                      <a:endParaRPr lang="en-US" sz="1400" baseline="0" dirty="0" smtClean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  <a:p>
                      <a:endParaRPr lang="en-US" sz="1400" baseline="0" dirty="0" smtClean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  <a:p>
                      <a:endParaRPr lang="en-US" sz="1400" baseline="0" dirty="0" smtClean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  <a:p>
                      <a:endParaRPr lang="en-US" sz="1400" baseline="0" dirty="0" smtClean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US" sz="1400" baseline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-Lines that “_____” or “____”; think of a street intersection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 marL="102404" marR="102404" marT="48919" marB="489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469353" y="1059908"/>
            <a:ext cx="810701" cy="815314"/>
            <a:chOff x="419100" y="1143000"/>
            <a:chExt cx="723900" cy="914400"/>
          </a:xfrm>
        </p:grpSpPr>
        <p:cxnSp>
          <p:nvCxnSpPr>
            <p:cNvPr id="5" name="Straight Arrow Connector 4"/>
            <p:cNvCxnSpPr/>
            <p:nvPr/>
          </p:nvCxnSpPr>
          <p:spPr>
            <a:xfrm flipH="1">
              <a:off x="419100" y="1143000"/>
              <a:ext cx="571500" cy="7620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H="1">
              <a:off x="571500" y="1295400"/>
              <a:ext cx="571500" cy="7620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1706739" y="1059910"/>
            <a:ext cx="256011" cy="652251"/>
            <a:chOff x="1676400" y="1143000"/>
            <a:chExt cx="228600" cy="762000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1676400" y="1143000"/>
              <a:ext cx="0" cy="7620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905000" y="1143000"/>
              <a:ext cx="0" cy="7620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3033931" y="1059910"/>
            <a:ext cx="1612463" cy="1141439"/>
            <a:chOff x="2709091" y="990600"/>
            <a:chExt cx="1439818" cy="1066800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3390900" y="990600"/>
              <a:ext cx="0" cy="10668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2709091" y="1524000"/>
              <a:ext cx="143981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/>
          <p:cNvCxnSpPr/>
          <p:nvPr/>
        </p:nvCxnSpPr>
        <p:spPr>
          <a:xfrm flipH="1">
            <a:off x="5504233" y="1386034"/>
            <a:ext cx="1152049" cy="652251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504233" y="1222971"/>
            <a:ext cx="1408060" cy="815314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33934" y="9371331"/>
            <a:ext cx="1355105" cy="441431"/>
          </a:xfrm>
          <a:prstGeom prst="rect">
            <a:avLst/>
          </a:prstGeom>
          <a:noFill/>
        </p:spPr>
        <p:txBody>
          <a:bodyPr wrap="none" lIns="101881" tIns="50941" rIns="101881" bIns="50941" rtlCol="0">
            <a:spAutoFit/>
          </a:bodyPr>
          <a:lstStyle/>
          <a:p>
            <a:r>
              <a:rPr lang="en-US" sz="2200" b="1" dirty="0">
                <a:latin typeface="Bradley Hand ITC" pitchFamily="66" charset="0"/>
              </a:rPr>
              <a:t>Triangles</a:t>
            </a:r>
          </a:p>
        </p:txBody>
      </p:sp>
      <p:sp>
        <p:nvSpPr>
          <p:cNvPr id="16" name="Right Triangle 15"/>
          <p:cNvSpPr/>
          <p:nvPr/>
        </p:nvSpPr>
        <p:spPr>
          <a:xfrm>
            <a:off x="2048087" y="9131516"/>
            <a:ext cx="426685" cy="486798"/>
          </a:xfrm>
          <a:prstGeom prst="rt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1" tIns="50941" rIns="101881" bIns="50941"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5205553" y="9132708"/>
            <a:ext cx="597359" cy="569524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1" tIns="50941" rIns="101881" bIns="50941"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>
            <a:off x="426685" y="9049985"/>
            <a:ext cx="1280054" cy="568329"/>
          </a:xfrm>
          <a:prstGeom prst="triangle">
            <a:avLst>
              <a:gd name="adj" fmla="val 82107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1" tIns="50941" rIns="101881" bIns="50941" rtlCol="0" anchor="ctr"/>
          <a:lstStyle/>
          <a:p>
            <a:pPr algn="ctr"/>
            <a:endParaRPr lang="en-US"/>
          </a:p>
        </p:txBody>
      </p:sp>
      <p:sp>
        <p:nvSpPr>
          <p:cNvPr id="19" name="Right Triangle 18"/>
          <p:cNvSpPr/>
          <p:nvPr/>
        </p:nvSpPr>
        <p:spPr>
          <a:xfrm flipH="1">
            <a:off x="6400271" y="9216629"/>
            <a:ext cx="512022" cy="485605"/>
          </a:xfrm>
          <a:prstGeom prst="rt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1" tIns="50941" rIns="101881" bIns="50941" rtlCol="0" anchor="ctr"/>
          <a:lstStyle/>
          <a:p>
            <a:pPr algn="ctr"/>
            <a:endParaRPr lang="en-US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368456"/>
              </p:ext>
            </p:extLst>
          </p:nvPr>
        </p:nvGraphicFramePr>
        <p:xfrm>
          <a:off x="170674" y="6604041"/>
          <a:ext cx="7253637" cy="2353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7879"/>
                <a:gridCol w="2417879"/>
                <a:gridCol w="2417879"/>
              </a:tblGrid>
              <a:tr h="233232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Equilateral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Triangle</a:t>
                      </a:r>
                    </a:p>
                    <a:p>
                      <a:pPr algn="l"/>
                      <a:endParaRPr lang="en-US" sz="130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endParaRPr lang="en-US" sz="130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endParaRPr lang="en-US" sz="130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endParaRPr lang="en-US" sz="130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endParaRPr lang="en-US" sz="130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endParaRPr lang="en-US" sz="130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-All 3 sides are __________</a:t>
                      </a:r>
                    </a:p>
                    <a:p>
                      <a:pPr algn="l"/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-All 3 angles are __________</a:t>
                      </a:r>
                    </a:p>
                  </a:txBody>
                  <a:tcPr marL="102404" marR="102404" marT="48919" marB="489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Isosceles Triangle</a:t>
                      </a:r>
                    </a:p>
                    <a:p>
                      <a:pPr algn="l"/>
                      <a:endParaRPr lang="en-US" sz="14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endParaRPr lang="en-US" sz="14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endParaRPr lang="en-US" sz="14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endParaRPr lang="en-US" sz="14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endParaRPr lang="en-US" sz="13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endParaRPr lang="en-US" sz="13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-____________________</a:t>
                      </a:r>
                    </a:p>
                    <a:p>
                      <a:pPr algn="l"/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____________________</a:t>
                      </a:r>
                    </a:p>
                    <a:p>
                      <a:pPr algn="l"/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-2 angles, called the base, are congruent</a:t>
                      </a:r>
                      <a:endParaRPr lang="en-US" sz="13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2404" marR="102404" marT="48919" marB="489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Scalene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Triangle</a:t>
                      </a:r>
                    </a:p>
                    <a:p>
                      <a:pPr algn="l"/>
                      <a:endParaRPr lang="en-US" sz="140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endParaRPr lang="en-US" sz="140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endParaRPr lang="en-US" sz="140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endParaRPr lang="en-US" sz="130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endParaRPr lang="en-US" sz="130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endParaRPr lang="en-US" sz="1300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-No _____ are congruent</a:t>
                      </a:r>
                    </a:p>
                    <a:p>
                      <a:pPr algn="l"/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-No _____ are congruent</a:t>
                      </a:r>
                      <a:endParaRPr lang="en-US" sz="13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2404" marR="102404" marT="48919" marB="489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94903" y="5896821"/>
            <a:ext cx="7044078" cy="650751"/>
          </a:xfrm>
          <a:prstGeom prst="rect">
            <a:avLst/>
          </a:prstGeom>
          <a:noFill/>
        </p:spPr>
        <p:txBody>
          <a:bodyPr wrap="square" lIns="101881" tIns="50941" rIns="101881" bIns="50941" rtlCol="0">
            <a:spAutoFit/>
          </a:bodyPr>
          <a:lstStyle/>
          <a:p>
            <a:r>
              <a:rPr lang="en-US" sz="1800" b="1" dirty="0">
                <a:latin typeface="Comic Sans MS" pitchFamily="66" charset="0"/>
              </a:rPr>
              <a:t>Triangles can also be classified according to the length of their sides.</a:t>
            </a:r>
          </a:p>
        </p:txBody>
      </p:sp>
      <p:sp>
        <p:nvSpPr>
          <p:cNvPr id="22" name="Isosceles Triangle 21"/>
          <p:cNvSpPr/>
          <p:nvPr/>
        </p:nvSpPr>
        <p:spPr>
          <a:xfrm>
            <a:off x="1024043" y="7093232"/>
            <a:ext cx="682696" cy="649861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1" tIns="50941" rIns="101881" bIns="50941"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>
            <a:off x="3518257" y="6846245"/>
            <a:ext cx="597359" cy="896845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1" tIns="50941" rIns="101881" bIns="50941"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/>
          <p:nvPr/>
        </p:nvSpPr>
        <p:spPr>
          <a:xfrm>
            <a:off x="5632239" y="7174764"/>
            <a:ext cx="1024043" cy="568329"/>
          </a:xfrm>
          <a:prstGeom prst="triangle">
            <a:avLst>
              <a:gd name="adj" fmla="val 82107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1" tIns="50941" rIns="101881" bIns="50941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08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0614" y="9371330"/>
            <a:ext cx="2717658" cy="502986"/>
          </a:xfrm>
          <a:prstGeom prst="rect">
            <a:avLst/>
          </a:prstGeom>
          <a:noFill/>
        </p:spPr>
        <p:txBody>
          <a:bodyPr wrap="none" lIns="101881" tIns="50941" rIns="101881" bIns="50941" rtlCol="0">
            <a:spAutoFit/>
          </a:bodyPr>
          <a:lstStyle/>
          <a:p>
            <a:r>
              <a:rPr lang="en-US" sz="2600" b="1" dirty="0">
                <a:latin typeface="Bradley Hand ITC" pitchFamily="66" charset="0"/>
              </a:rPr>
              <a:t>Lines and Angles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768033" y="9331757"/>
            <a:ext cx="853369" cy="246983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6058922" y="9152271"/>
            <a:ext cx="870302" cy="426471"/>
            <a:chOff x="5410199" y="8553798"/>
            <a:chExt cx="777120" cy="398585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5410200" y="8952383"/>
              <a:ext cx="77711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5410199" y="8553798"/>
              <a:ext cx="609601" cy="384819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163263"/>
              </p:ext>
            </p:extLst>
          </p:nvPr>
        </p:nvGraphicFramePr>
        <p:xfrm>
          <a:off x="341347" y="7060616"/>
          <a:ext cx="7082968" cy="2018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0742"/>
                <a:gridCol w="1770742"/>
                <a:gridCol w="1770742"/>
                <a:gridCol w="1770742"/>
              </a:tblGrid>
              <a:tr h="200017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Acute Angles:</a:t>
                      </a:r>
                    </a:p>
                    <a:p>
                      <a:endParaRPr lang="en-US" sz="14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US" sz="14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US" sz="14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US" sz="14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-measures </a:t>
                      </a:r>
                      <a:r>
                        <a:rPr lang="en-US" sz="1400" u="sng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_____</a:t>
                      </a:r>
                    </a:p>
                    <a:p>
                      <a:r>
                        <a:rPr lang="en-US" sz="1400" u="sng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________</a:t>
                      </a:r>
                      <a:r>
                        <a:rPr lang="en-US" sz="1400" u="none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90°; think “a little cute angle”</a:t>
                      </a:r>
                      <a:endParaRPr lang="en-US" sz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2404" marR="102404" marT="48919" marB="489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Obtuse Angles:</a:t>
                      </a:r>
                    </a:p>
                    <a:p>
                      <a:endParaRPr lang="en-US" sz="14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US" sz="14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US" sz="14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US" sz="14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-measures </a:t>
                      </a:r>
                      <a:r>
                        <a:rPr lang="en-US" sz="1400" u="sng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_____ ______ </a:t>
                      </a:r>
                      <a:r>
                        <a:rPr lang="en-US" sz="1400" u="none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90° but ______ _______ 180°</a:t>
                      </a:r>
                      <a:endParaRPr lang="en-US" sz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2404" marR="102404" marT="48919" marB="489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Right Angles:</a:t>
                      </a:r>
                    </a:p>
                    <a:p>
                      <a:endParaRPr lang="en-US" sz="14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US" sz="14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US" sz="14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US" sz="14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-measures ___°; think of a “perfect corner”</a:t>
                      </a:r>
                      <a:endParaRPr lang="en-US" sz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2404" marR="102404" marT="48919" marB="489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Straight Angles:</a:t>
                      </a:r>
                    </a:p>
                    <a:p>
                      <a:endParaRPr lang="en-US" sz="14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US" sz="14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en-US" sz="14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-measures ___°; think of a straight line</a:t>
                      </a:r>
                      <a:endParaRPr lang="en-US" sz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2404" marR="102404" marT="48919" marB="489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597359" y="7498379"/>
            <a:ext cx="870302" cy="426471"/>
            <a:chOff x="3019928" y="5164015"/>
            <a:chExt cx="777120" cy="398585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3019929" y="5562600"/>
              <a:ext cx="77711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3019928" y="5164015"/>
              <a:ext cx="609601" cy="384819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2304101" y="7451969"/>
            <a:ext cx="1314212" cy="426471"/>
            <a:chOff x="2623547" y="5164015"/>
            <a:chExt cx="1173501" cy="398585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3019929" y="5562600"/>
              <a:ext cx="77711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 flipV="1">
              <a:off x="2623547" y="5164015"/>
              <a:ext cx="396381" cy="38482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4420592" y="7370437"/>
            <a:ext cx="819123" cy="554413"/>
            <a:chOff x="3019928" y="4876800"/>
            <a:chExt cx="777120" cy="685800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3019929" y="5562600"/>
              <a:ext cx="77711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3019928" y="4876800"/>
              <a:ext cx="1" cy="672035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Straight Arrow Connector 20"/>
          <p:cNvCxnSpPr/>
          <p:nvPr/>
        </p:nvCxnSpPr>
        <p:spPr>
          <a:xfrm>
            <a:off x="5802912" y="7663948"/>
            <a:ext cx="1450728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879545" y="163064"/>
            <a:ext cx="1892111" cy="441431"/>
          </a:xfrm>
          <a:prstGeom prst="rect">
            <a:avLst/>
          </a:prstGeom>
          <a:noFill/>
        </p:spPr>
        <p:txBody>
          <a:bodyPr wrap="none" lIns="101881" tIns="50941" rIns="101881" bIns="50941" rtlCol="0">
            <a:spAutoFit/>
          </a:bodyPr>
          <a:lstStyle/>
          <a:p>
            <a:r>
              <a:rPr lang="en-US" sz="2200" b="1" dirty="0">
                <a:latin typeface="Comic Sans MS" pitchFamily="66" charset="0"/>
              </a:rPr>
              <a:t>TRIANGLES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843863"/>
              </p:ext>
            </p:extLst>
          </p:nvPr>
        </p:nvGraphicFramePr>
        <p:xfrm>
          <a:off x="426684" y="1304501"/>
          <a:ext cx="6843891" cy="2231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1297"/>
                <a:gridCol w="2281297"/>
                <a:gridCol w="2281297"/>
              </a:tblGrid>
              <a:tr h="22115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Acute Triangle</a:t>
                      </a:r>
                    </a:p>
                    <a:p>
                      <a:pPr algn="l"/>
                      <a:endParaRPr lang="en-US" sz="14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endParaRPr lang="en-US" sz="14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endParaRPr lang="en-US" sz="14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endParaRPr lang="en-US" sz="1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endParaRPr lang="en-US" sz="1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-All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3 ______ are acute (less than 90°)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2404" marR="102404" marT="48919" marB="489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Obtuse Triangle</a:t>
                      </a:r>
                    </a:p>
                    <a:p>
                      <a:pPr algn="l"/>
                      <a:endParaRPr lang="en-US" sz="1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endParaRPr lang="en-US" sz="1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endParaRPr lang="en-US" sz="1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endParaRPr lang="en-US" sz="1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endParaRPr lang="en-US" sz="1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-Exactly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1 _____ is an obtuse angle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2404" marR="102404" marT="48919" marB="489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Right Triangle</a:t>
                      </a:r>
                    </a:p>
                    <a:p>
                      <a:pPr algn="l"/>
                      <a:endParaRPr lang="en-US" sz="1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endParaRPr lang="en-US" sz="1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endParaRPr lang="en-US" sz="1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endParaRPr lang="en-US" sz="1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endParaRPr lang="en-US" sz="1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-Exactly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___________</a:t>
                      </a:r>
                    </a:p>
                    <a:p>
                      <a:pPr algn="l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__________________</a:t>
                      </a:r>
                    </a:p>
                    <a:p>
                      <a:pPr algn="l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-the acute angles are complementary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2404" marR="102404" marT="48919" marB="489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294901" y="733783"/>
            <a:ext cx="6082361" cy="379876"/>
          </a:xfrm>
          <a:prstGeom prst="rect">
            <a:avLst/>
          </a:prstGeom>
          <a:noFill/>
        </p:spPr>
        <p:txBody>
          <a:bodyPr wrap="none" lIns="101881" tIns="50941" rIns="101881" bIns="50941" rtlCol="0">
            <a:spAutoFit/>
          </a:bodyPr>
          <a:lstStyle/>
          <a:p>
            <a:r>
              <a:rPr lang="en-US" sz="1800" b="1" dirty="0">
                <a:latin typeface="Comic Sans MS" pitchFamily="66" charset="0"/>
              </a:rPr>
              <a:t>Triangles can be classified according to their angles</a:t>
            </a:r>
          </a:p>
        </p:txBody>
      </p:sp>
      <p:sp>
        <p:nvSpPr>
          <p:cNvPr id="25" name="Isosceles Triangle 24"/>
          <p:cNvSpPr/>
          <p:nvPr/>
        </p:nvSpPr>
        <p:spPr>
          <a:xfrm>
            <a:off x="1024043" y="1630628"/>
            <a:ext cx="597359" cy="652251"/>
          </a:xfrm>
          <a:prstGeom prst="triangle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1" tIns="50941" rIns="101881" bIns="50941"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>
            <a:off x="2879546" y="1712158"/>
            <a:ext cx="1728651" cy="570720"/>
          </a:xfrm>
          <a:prstGeom prst="triangle">
            <a:avLst>
              <a:gd name="adj" fmla="val 69698"/>
            </a:avLst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1" tIns="50941" rIns="101881" bIns="50941" rtlCol="0" anchor="ctr"/>
          <a:lstStyle/>
          <a:p>
            <a:pPr algn="ctr"/>
            <a:endParaRPr lang="en-US"/>
          </a:p>
        </p:txBody>
      </p:sp>
      <p:sp>
        <p:nvSpPr>
          <p:cNvPr id="27" name="Right Triangle 26"/>
          <p:cNvSpPr/>
          <p:nvPr/>
        </p:nvSpPr>
        <p:spPr>
          <a:xfrm>
            <a:off x="5717575" y="1630628"/>
            <a:ext cx="810701" cy="652251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1" tIns="50941" rIns="101881" bIns="50941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4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8680" y="2"/>
            <a:ext cx="2879561" cy="441431"/>
          </a:xfrm>
          <a:prstGeom prst="rect">
            <a:avLst/>
          </a:prstGeom>
          <a:noFill/>
        </p:spPr>
        <p:txBody>
          <a:bodyPr wrap="none" lIns="101881" tIns="50941" rIns="101881" bIns="50941" rtlCol="0">
            <a:spAutoFit/>
          </a:bodyPr>
          <a:lstStyle/>
          <a:p>
            <a:r>
              <a:rPr lang="en-US" sz="2200" b="1" dirty="0">
                <a:latin typeface="Comic Sans MS" pitchFamily="66" charset="0"/>
              </a:rPr>
              <a:t>QUADRILATERALS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1348" y="407660"/>
            <a:ext cx="7108953" cy="589769"/>
          </a:xfrm>
          <a:prstGeom prst="rect">
            <a:avLst/>
          </a:prstGeom>
          <a:noFill/>
        </p:spPr>
        <p:txBody>
          <a:bodyPr wrap="square" lIns="101881" tIns="50941" rIns="101881" bIns="50941" rtlCol="0">
            <a:spAutoFit/>
          </a:bodyPr>
          <a:lstStyle/>
          <a:p>
            <a:r>
              <a:rPr lang="en-US" sz="1600" b="1" dirty="0">
                <a:latin typeface="Comic Sans MS" pitchFamily="66" charset="0"/>
              </a:rPr>
              <a:t>A Quadrilateral is a 4-sided polygon.  The sum of the 4 angles of any quadrilateral is 360°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803343"/>
              </p:ext>
            </p:extLst>
          </p:nvPr>
        </p:nvGraphicFramePr>
        <p:xfrm>
          <a:off x="341348" y="1059909"/>
          <a:ext cx="6912292" cy="2597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146"/>
                <a:gridCol w="3456146"/>
              </a:tblGrid>
              <a:tr h="25738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Rhombus</a:t>
                      </a:r>
                    </a:p>
                    <a:p>
                      <a:pPr algn="l"/>
                      <a:endParaRPr lang="en-US" sz="18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endParaRPr lang="en-US" sz="14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endParaRPr lang="en-US" sz="14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endParaRPr lang="en-US" sz="13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endParaRPr lang="en-US" sz="13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-Consecutive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______ are supplementary</a:t>
                      </a:r>
                    </a:p>
                    <a:p>
                      <a:pPr algn="l"/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-Both pairs of opposite _____ are ________</a:t>
                      </a:r>
                    </a:p>
                    <a:p>
                      <a:pPr algn="l"/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-All sides are __________</a:t>
                      </a:r>
                    </a:p>
                    <a:p>
                      <a:pPr algn="l"/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-Both pairs of opposite _____ are congruent</a:t>
                      </a:r>
                      <a:endParaRPr lang="en-US" sz="13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2404" marR="102404" marT="48919" marB="489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Square</a:t>
                      </a:r>
                    </a:p>
                    <a:p>
                      <a:pPr algn="l"/>
                      <a:endParaRPr lang="en-US" sz="13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endParaRPr lang="en-US" sz="13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endParaRPr lang="en-US" sz="13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endParaRPr lang="en-US" sz="13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endParaRPr lang="en-US" sz="13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-Both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pairs of opposite _____ are parallel</a:t>
                      </a:r>
                    </a:p>
                    <a:p>
                      <a:pPr algn="l"/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-All sides are __________</a:t>
                      </a:r>
                    </a:p>
                    <a:p>
                      <a:pPr algn="l"/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-All pairs of adjacent _____ are perpendicular</a:t>
                      </a:r>
                    </a:p>
                    <a:p>
                      <a:pPr algn="l"/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-All angles are _____ _____</a:t>
                      </a:r>
                      <a:endParaRPr lang="en-US" sz="13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2404" marR="102404" marT="48919" marB="489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536070" y="1428263"/>
            <a:ext cx="1205473" cy="815314"/>
            <a:chOff x="1371600" y="1752600"/>
            <a:chExt cx="1076405" cy="762000"/>
          </a:xfrm>
        </p:grpSpPr>
        <p:sp>
          <p:nvSpPr>
            <p:cNvPr id="6" name="Parallelogram 5"/>
            <p:cNvSpPr/>
            <p:nvPr/>
          </p:nvSpPr>
          <p:spPr>
            <a:xfrm>
              <a:off x="1447800" y="1828800"/>
              <a:ext cx="915845" cy="609600"/>
            </a:xfrm>
            <a:prstGeom prst="parallelogram">
              <a:avLst>
                <a:gd name="adj" fmla="val 33695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2057400" y="2133600"/>
              <a:ext cx="39060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371600" y="2133600"/>
              <a:ext cx="39060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1981200" y="1752600"/>
              <a:ext cx="0" cy="2286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1905000" y="2286000"/>
              <a:ext cx="0" cy="2286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5205553" y="1509794"/>
            <a:ext cx="597359" cy="4891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1" tIns="50941" rIns="101881" bIns="50941"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647066" y="9371330"/>
            <a:ext cx="2249581" cy="502986"/>
          </a:xfrm>
          <a:prstGeom prst="rect">
            <a:avLst/>
          </a:prstGeom>
          <a:noFill/>
        </p:spPr>
        <p:txBody>
          <a:bodyPr wrap="none" lIns="101881" tIns="50941" rIns="101881" bIns="50941" rtlCol="0">
            <a:spAutoFit/>
          </a:bodyPr>
          <a:lstStyle/>
          <a:p>
            <a:r>
              <a:rPr lang="en-US" sz="2600" b="1" dirty="0">
                <a:latin typeface="Bradley Hand ITC" pitchFamily="66" charset="0"/>
              </a:rPr>
              <a:t>Quadrilaterals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68032" y="9299354"/>
            <a:ext cx="597359" cy="321349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1" tIns="50941" rIns="101881" bIns="50941" rtlCol="0" anchor="ctr"/>
          <a:lstStyle/>
          <a:p>
            <a:pPr algn="ctr"/>
            <a:endParaRPr lang="en-US"/>
          </a:p>
        </p:txBody>
      </p:sp>
      <p:sp>
        <p:nvSpPr>
          <p:cNvPr id="14" name="Trapezoid 13"/>
          <p:cNvSpPr/>
          <p:nvPr/>
        </p:nvSpPr>
        <p:spPr>
          <a:xfrm>
            <a:off x="6314934" y="9380886"/>
            <a:ext cx="938706" cy="321349"/>
          </a:xfrm>
          <a:prstGeom prst="trapezoid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1" tIns="50941" rIns="101881" bIns="50941" rtlCol="0" anchor="ctr"/>
          <a:lstStyle/>
          <a:p>
            <a:pPr algn="ctr"/>
            <a:endParaRPr lang="en-US"/>
          </a:p>
        </p:txBody>
      </p:sp>
      <p:sp>
        <p:nvSpPr>
          <p:cNvPr id="15" name="Parallelogram 14"/>
          <p:cNvSpPr/>
          <p:nvPr/>
        </p:nvSpPr>
        <p:spPr>
          <a:xfrm>
            <a:off x="1877413" y="9299353"/>
            <a:ext cx="426685" cy="318958"/>
          </a:xfrm>
          <a:prstGeom prst="parallelogram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1" tIns="50941" rIns="101881" bIns="50941" rtlCol="0" anchor="ctr"/>
          <a:lstStyle/>
          <a:p>
            <a:pPr algn="ctr"/>
            <a:endParaRPr lang="en-US"/>
          </a:p>
        </p:txBody>
      </p:sp>
      <p:sp>
        <p:nvSpPr>
          <p:cNvPr id="16" name="Flowchart: Decision 15"/>
          <p:cNvSpPr/>
          <p:nvPr/>
        </p:nvSpPr>
        <p:spPr>
          <a:xfrm>
            <a:off x="5205553" y="9292946"/>
            <a:ext cx="512022" cy="409287"/>
          </a:xfrm>
          <a:prstGeom prst="flowChartDecisi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1" tIns="50941" rIns="101881" bIns="50941" rtlCol="0" anchor="ctr"/>
          <a:lstStyle/>
          <a:p>
            <a:pPr algn="ctr"/>
            <a:endParaRPr lang="en-US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725967"/>
              </p:ext>
            </p:extLst>
          </p:nvPr>
        </p:nvGraphicFramePr>
        <p:xfrm>
          <a:off x="256011" y="6196383"/>
          <a:ext cx="7082967" cy="2962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0989"/>
                <a:gridCol w="2360989"/>
                <a:gridCol w="2360989"/>
              </a:tblGrid>
              <a:tr h="29362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Parallelogram</a:t>
                      </a:r>
                    </a:p>
                    <a:p>
                      <a:pPr algn="l"/>
                      <a:endParaRPr lang="en-US" sz="14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endParaRPr lang="en-US" sz="14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endParaRPr lang="en-US" sz="14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endParaRPr lang="en-US" sz="14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endParaRPr lang="en-US" sz="14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-Both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pairs of opposite _____ are parallel </a:t>
                      </a:r>
                    </a:p>
                    <a:p>
                      <a:pPr algn="l"/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-Both pairs of opposite sides are __________</a:t>
                      </a:r>
                    </a:p>
                    <a:p>
                      <a:pPr algn="l"/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-Both pairs of opposite ______ are congruent</a:t>
                      </a:r>
                    </a:p>
                    <a:p>
                      <a:pPr algn="l"/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-Consecutive ______ are supplementary</a:t>
                      </a:r>
                      <a:endParaRPr lang="en-US" sz="13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2404" marR="102404" marT="48919" marB="489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Rectangle</a:t>
                      </a:r>
                    </a:p>
                    <a:p>
                      <a:pPr algn="l"/>
                      <a:endParaRPr lang="en-US" sz="14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endParaRPr lang="en-US" sz="14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endParaRPr lang="en-US" sz="14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endParaRPr lang="en-US" sz="14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endParaRPr lang="en-US" sz="14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-Both pairs of opposite _____ are parallel</a:t>
                      </a:r>
                    </a:p>
                    <a:p>
                      <a:pPr algn="l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-Both pairs of opposite sides are __________</a:t>
                      </a:r>
                    </a:p>
                    <a:p>
                      <a:pPr algn="l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-All pairs of adjacent sides are ____________</a:t>
                      </a:r>
                    </a:p>
                    <a:p>
                      <a:pPr algn="l"/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-All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angles are _____ angles</a:t>
                      </a:r>
                      <a:endParaRPr lang="en-US" sz="13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2404" marR="102404" marT="48919" marB="489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Trapezoid</a:t>
                      </a:r>
                    </a:p>
                    <a:p>
                      <a:pPr algn="l"/>
                      <a:endParaRPr lang="en-US" sz="14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endParaRPr lang="en-US" sz="14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endParaRPr lang="en-US" sz="14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endParaRPr lang="en-US" sz="14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endParaRPr lang="en-US" sz="14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-Exactly ____ pair of opposite sides is parallel</a:t>
                      </a:r>
                    </a:p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-Exactly two pairs of consecutive ______ are supplementary</a:t>
                      </a:r>
                      <a:endParaRPr lang="en-US" sz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L="102404" marR="102404" marT="48919" marB="489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" name="Parallelogram 17"/>
          <p:cNvSpPr/>
          <p:nvPr/>
        </p:nvSpPr>
        <p:spPr>
          <a:xfrm>
            <a:off x="938706" y="6522510"/>
            <a:ext cx="981375" cy="652251"/>
          </a:xfrm>
          <a:prstGeom prst="parallelogram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1" tIns="50941" rIns="101881" bIns="50941"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157467" y="6614912"/>
            <a:ext cx="1194717" cy="559848"/>
          </a:xfrm>
          <a:prstGeom prst="rect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1" tIns="50941" rIns="101881" bIns="50941" rtlCol="0" anchor="ctr"/>
          <a:lstStyle/>
          <a:p>
            <a:pPr algn="ctr"/>
            <a:endParaRPr lang="en-US"/>
          </a:p>
        </p:txBody>
      </p:sp>
      <p:sp>
        <p:nvSpPr>
          <p:cNvPr id="20" name="Trapezoid 19"/>
          <p:cNvSpPr/>
          <p:nvPr/>
        </p:nvSpPr>
        <p:spPr>
          <a:xfrm>
            <a:off x="5717575" y="6614912"/>
            <a:ext cx="1066712" cy="559848"/>
          </a:xfrm>
          <a:prstGeom prst="trapezoi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1" tIns="50941" rIns="101881" bIns="50941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1729</TotalTime>
  <Words>610</Words>
  <Application>Microsoft Office PowerPoint</Application>
  <PresentationFormat>Custom</PresentationFormat>
  <Paragraphs>240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Lafayette</dc:creator>
  <cp:lastModifiedBy>Angela Lafayette</cp:lastModifiedBy>
  <cp:revision>60</cp:revision>
  <cp:lastPrinted>2011-12-16T15:54:42Z</cp:lastPrinted>
  <dcterms:created xsi:type="dcterms:W3CDTF">2011-11-22T05:28:23Z</dcterms:created>
  <dcterms:modified xsi:type="dcterms:W3CDTF">2012-01-10T01:14:15Z</dcterms:modified>
</cp:coreProperties>
</file>