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6858000" cy="9144000" type="screen4x3"/>
  <p:notesSz cx="6858000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280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788C-3FAE-4B10-B58F-FAE4488A436F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AA5B-4CE4-4DD7-A421-399F372A4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74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788C-3FAE-4B10-B58F-FAE4488A436F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AA5B-4CE4-4DD7-A421-399F372A4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45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788C-3FAE-4B10-B58F-FAE4488A436F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AA5B-4CE4-4DD7-A421-399F372A4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2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788C-3FAE-4B10-B58F-FAE4488A436F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AA5B-4CE4-4DD7-A421-399F372A4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31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788C-3FAE-4B10-B58F-FAE4488A436F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AA5B-4CE4-4DD7-A421-399F372A4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1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788C-3FAE-4B10-B58F-FAE4488A436F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AA5B-4CE4-4DD7-A421-399F372A4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3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788C-3FAE-4B10-B58F-FAE4488A436F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AA5B-4CE4-4DD7-A421-399F372A4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60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788C-3FAE-4B10-B58F-FAE4488A436F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AA5B-4CE4-4DD7-A421-399F372A4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7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788C-3FAE-4B10-B58F-FAE4488A436F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AA5B-4CE4-4DD7-A421-399F372A4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788C-3FAE-4B10-B58F-FAE4488A436F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AA5B-4CE4-4DD7-A421-399F372A4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8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788C-3FAE-4B10-B58F-FAE4488A436F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CAA5B-4CE4-4DD7-A421-399F372A4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82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C788C-3FAE-4B10-B58F-FAE4488A436F}" type="datetimeFigureOut">
              <a:rPr lang="en-US" smtClean="0"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CAA5B-4CE4-4DD7-A421-399F372A46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99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0" y="7391400"/>
            <a:ext cx="6858000" cy="1752600"/>
            <a:chOff x="0" y="7391400"/>
            <a:chExt cx="6858000" cy="1752600"/>
          </a:xfrm>
        </p:grpSpPr>
        <p:grpSp>
          <p:nvGrpSpPr>
            <p:cNvPr id="16" name="Group 15"/>
            <p:cNvGrpSpPr/>
            <p:nvPr/>
          </p:nvGrpSpPr>
          <p:grpSpPr>
            <a:xfrm>
              <a:off x="0" y="7391400"/>
              <a:ext cx="6858000" cy="1752600"/>
              <a:chOff x="0" y="7391400"/>
              <a:chExt cx="6858000" cy="1752600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0" y="7391400"/>
                <a:ext cx="6858000" cy="0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1447800" y="7391400"/>
                <a:ext cx="0" cy="1752600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3390900" y="7391400"/>
                <a:ext cx="0" cy="1752600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334000" y="7391400"/>
                <a:ext cx="0" cy="1752600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Plus 11"/>
            <p:cNvSpPr/>
            <p:nvPr/>
          </p:nvSpPr>
          <p:spPr>
            <a:xfrm>
              <a:off x="304800" y="7772400"/>
              <a:ext cx="762000" cy="838200"/>
            </a:xfrm>
            <a:prstGeom prst="mathPlus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Minus 12"/>
            <p:cNvSpPr/>
            <p:nvPr/>
          </p:nvSpPr>
          <p:spPr>
            <a:xfrm>
              <a:off x="1981200" y="7848600"/>
              <a:ext cx="914400" cy="647700"/>
            </a:xfrm>
            <a:prstGeom prst="mathMinus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Multiply 13"/>
            <p:cNvSpPr/>
            <p:nvPr/>
          </p:nvSpPr>
          <p:spPr>
            <a:xfrm>
              <a:off x="3962400" y="7772400"/>
              <a:ext cx="838200" cy="914400"/>
            </a:xfrm>
            <a:prstGeom prst="mathMultiply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ivision 14"/>
            <p:cNvSpPr/>
            <p:nvPr/>
          </p:nvSpPr>
          <p:spPr>
            <a:xfrm>
              <a:off x="5791200" y="7848600"/>
              <a:ext cx="762000" cy="571500"/>
            </a:xfrm>
            <a:prstGeom prst="mathDivide">
              <a:avLst/>
            </a:prstGeom>
            <a:noFill/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 rot="10800000">
            <a:off x="0" y="1"/>
            <a:ext cx="6858000" cy="1752600"/>
            <a:chOff x="0" y="7391400"/>
            <a:chExt cx="6858000" cy="175260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0" y="7391400"/>
              <a:ext cx="6858000" cy="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524000" y="7391400"/>
              <a:ext cx="0" cy="1752600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3505200" y="7391400"/>
              <a:ext cx="0" cy="1752600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410199" y="7391400"/>
              <a:ext cx="0" cy="1752600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Plus 27"/>
          <p:cNvSpPr/>
          <p:nvPr/>
        </p:nvSpPr>
        <p:spPr>
          <a:xfrm>
            <a:off x="5791200" y="381002"/>
            <a:ext cx="762000" cy="838200"/>
          </a:xfrm>
          <a:prstGeom prst="mathPlus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Minus 28"/>
          <p:cNvSpPr/>
          <p:nvPr/>
        </p:nvSpPr>
        <p:spPr>
          <a:xfrm>
            <a:off x="3962400" y="533400"/>
            <a:ext cx="914400" cy="647700"/>
          </a:xfrm>
          <a:prstGeom prst="mathMinus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ultiply 29"/>
          <p:cNvSpPr/>
          <p:nvPr/>
        </p:nvSpPr>
        <p:spPr>
          <a:xfrm>
            <a:off x="2133600" y="381002"/>
            <a:ext cx="838200" cy="914400"/>
          </a:xfrm>
          <a:prstGeom prst="mathMultiply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ivision 30"/>
          <p:cNvSpPr/>
          <p:nvPr/>
        </p:nvSpPr>
        <p:spPr>
          <a:xfrm>
            <a:off x="381000" y="609600"/>
            <a:ext cx="762000" cy="571500"/>
          </a:xfrm>
          <a:prstGeom prst="mathDivide">
            <a:avLst/>
          </a:prstGeom>
          <a:noFill/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87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0" y="7391400"/>
            <a:ext cx="6858000" cy="1752600"/>
            <a:chOff x="0" y="7391400"/>
            <a:chExt cx="6858000" cy="17526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0" y="7391400"/>
              <a:ext cx="6858000" cy="0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447800" y="7543800"/>
              <a:ext cx="0" cy="1600200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3390900" y="7543800"/>
              <a:ext cx="0" cy="1600200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334000" y="7543800"/>
              <a:ext cx="0" cy="1600200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 rot="10800000">
            <a:off x="2103066" y="4572000"/>
            <a:ext cx="27408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Solving Equations</a:t>
            </a:r>
            <a:endParaRPr lang="en-US" sz="28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447800" y="5181600"/>
            <a:ext cx="0" cy="236220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390900" y="5181600"/>
            <a:ext cx="0" cy="236220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0" y="5181600"/>
            <a:ext cx="0" cy="236220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 rot="10800000">
            <a:off x="-76200" y="0"/>
            <a:ext cx="7086600" cy="4572000"/>
            <a:chOff x="-152400" y="1"/>
            <a:chExt cx="7086600" cy="4572000"/>
          </a:xfrm>
        </p:grpSpPr>
        <p:grpSp>
          <p:nvGrpSpPr>
            <p:cNvPr id="27" name="Group 26"/>
            <p:cNvGrpSpPr/>
            <p:nvPr/>
          </p:nvGrpSpPr>
          <p:grpSpPr>
            <a:xfrm>
              <a:off x="0" y="2819401"/>
              <a:ext cx="6858000" cy="1752600"/>
              <a:chOff x="0" y="7391400"/>
              <a:chExt cx="6858000" cy="1752600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>
                <a:off x="0" y="7391400"/>
                <a:ext cx="6858000" cy="0"/>
              </a:xfrm>
              <a:prstGeom prst="line">
                <a:avLst/>
              </a:prstGeom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447800" y="7543800"/>
                <a:ext cx="0" cy="1600200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390900" y="7543800"/>
                <a:ext cx="0" cy="1600200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5334000" y="7543800"/>
                <a:ext cx="0" cy="1600200"/>
              </a:xfrm>
              <a:prstGeom prst="line">
                <a:avLst/>
              </a:prstGeom>
              <a:ln w="19050">
                <a:solidFill>
                  <a:schemeClr val="tx1">
                    <a:lumMod val="95000"/>
                    <a:lumOff val="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 rot="10800000">
              <a:off x="5490011" y="3048001"/>
              <a:ext cx="1215589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Plus</a:t>
              </a:r>
            </a:p>
            <a:p>
              <a:pPr algn="ctr"/>
              <a:r>
                <a:rPr lang="en-US" i="1" dirty="0" smtClean="0"/>
                <a:t>Sum</a:t>
              </a:r>
            </a:p>
            <a:p>
              <a:pPr algn="ctr"/>
              <a:r>
                <a:rPr lang="en-US" i="1" dirty="0" smtClean="0"/>
                <a:t>More Than</a:t>
              </a:r>
            </a:p>
            <a:p>
              <a:pPr algn="ctr"/>
              <a:r>
                <a:rPr lang="en-US" i="1" dirty="0" smtClean="0"/>
                <a:t>Total</a:t>
              </a:r>
            </a:p>
            <a:p>
              <a:pPr algn="ctr"/>
              <a:r>
                <a:rPr lang="en-US" i="1" dirty="0" smtClean="0"/>
                <a:t>In All</a:t>
              </a:r>
              <a:endParaRPr lang="en-US" i="1" dirty="0"/>
            </a:p>
          </p:txBody>
        </p:sp>
        <p:sp>
          <p:nvSpPr>
            <p:cNvPr id="33" name="TextBox 32"/>
            <p:cNvSpPr txBox="1"/>
            <p:nvPr/>
          </p:nvSpPr>
          <p:spPr>
            <a:xfrm rot="10800000">
              <a:off x="3578610" y="2817675"/>
              <a:ext cx="1450590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Minus</a:t>
              </a:r>
            </a:p>
            <a:p>
              <a:pPr algn="ctr"/>
              <a:r>
                <a:rPr lang="en-US" i="1" dirty="0" smtClean="0"/>
                <a:t>Difference</a:t>
              </a:r>
            </a:p>
            <a:p>
              <a:pPr algn="ctr"/>
              <a:r>
                <a:rPr lang="en-US" i="1" dirty="0" smtClean="0"/>
                <a:t>Less Than</a:t>
              </a:r>
            </a:p>
            <a:p>
              <a:pPr algn="ctr"/>
              <a:r>
                <a:rPr lang="en-US" i="1" dirty="0" smtClean="0"/>
                <a:t>Subtract</a:t>
              </a:r>
            </a:p>
            <a:p>
              <a:pPr algn="ctr"/>
              <a:r>
                <a:rPr lang="en-US" i="1" dirty="0" smtClean="0"/>
                <a:t>Decreased By</a:t>
              </a:r>
            </a:p>
            <a:p>
              <a:pPr algn="ctr"/>
              <a:r>
                <a:rPr lang="en-US" i="1" dirty="0" smtClean="0"/>
                <a:t>Less</a:t>
              </a:r>
              <a:endParaRPr lang="en-US" i="1" dirty="0"/>
            </a:p>
          </p:txBody>
        </p:sp>
        <p:sp>
          <p:nvSpPr>
            <p:cNvPr id="34" name="TextBox 33"/>
            <p:cNvSpPr txBox="1"/>
            <p:nvPr/>
          </p:nvSpPr>
          <p:spPr>
            <a:xfrm rot="10800000">
              <a:off x="1632042" y="2817675"/>
              <a:ext cx="1472006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Times</a:t>
              </a:r>
            </a:p>
            <a:p>
              <a:pPr algn="ctr"/>
              <a:r>
                <a:rPr lang="en-US" i="1" dirty="0" smtClean="0"/>
                <a:t>Product</a:t>
              </a:r>
            </a:p>
            <a:p>
              <a:pPr algn="ctr"/>
              <a:r>
                <a:rPr lang="en-US" i="1" dirty="0" smtClean="0"/>
                <a:t>Multiplied</a:t>
              </a:r>
            </a:p>
            <a:p>
              <a:pPr algn="ctr"/>
              <a:r>
                <a:rPr lang="en-US" i="1" dirty="0" smtClean="0"/>
                <a:t>Each</a:t>
              </a:r>
            </a:p>
            <a:p>
              <a:pPr algn="ctr"/>
              <a:r>
                <a:rPr lang="en-US" i="1" dirty="0" smtClean="0"/>
                <a:t>Of</a:t>
              </a:r>
            </a:p>
            <a:p>
              <a:pPr algn="ctr"/>
              <a:r>
                <a:rPr lang="en-US" i="1" dirty="0" smtClean="0"/>
                <a:t>Double/Triple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 rot="10800000">
              <a:off x="295754" y="3925670"/>
              <a:ext cx="10257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Divide</a:t>
              </a:r>
            </a:p>
            <a:p>
              <a:r>
                <a:rPr lang="en-US" i="1" dirty="0" smtClean="0"/>
                <a:t>Quotient</a:t>
              </a:r>
              <a:endParaRPr lang="en-US" i="1" dirty="0"/>
            </a:p>
          </p:txBody>
        </p:sp>
        <p:sp>
          <p:nvSpPr>
            <p:cNvPr id="36" name="TextBox 35"/>
            <p:cNvSpPr txBox="1"/>
            <p:nvPr/>
          </p:nvSpPr>
          <p:spPr>
            <a:xfrm rot="10800000">
              <a:off x="2103066" y="1"/>
              <a:ext cx="274087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Solving Equations</a:t>
              </a:r>
              <a:endParaRPr lang="en-US" sz="2800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1447800" y="609601"/>
              <a:ext cx="0" cy="2362200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3390900" y="609601"/>
              <a:ext cx="0" cy="2362200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5334000" y="609601"/>
              <a:ext cx="0" cy="2362200"/>
            </a:xfrm>
            <a:prstGeom prst="line">
              <a:avLst/>
            </a:prstGeom>
            <a:ln w="19050">
              <a:solidFill>
                <a:schemeClr val="tx1">
                  <a:lumMod val="95000"/>
                  <a:lumOff val="5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 rot="10800000">
              <a:off x="5257800" y="1658780"/>
              <a:ext cx="1676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Seven plus a number is twenty</a:t>
              </a:r>
            </a:p>
            <a:p>
              <a:endParaRPr lang="en-US" sz="1600" dirty="0"/>
            </a:p>
            <a:p>
              <a:r>
                <a:rPr lang="en-US" sz="1600" i="1" dirty="0" smtClean="0"/>
                <a:t>    7 +  n  =  20</a:t>
              </a:r>
              <a:endParaRPr lang="en-US" sz="1600" i="1" dirty="0"/>
            </a:p>
          </p:txBody>
        </p:sp>
        <p:sp>
          <p:nvSpPr>
            <p:cNvPr id="41" name="TextBox 40"/>
            <p:cNvSpPr txBox="1"/>
            <p:nvPr/>
          </p:nvSpPr>
          <p:spPr>
            <a:xfrm rot="10800000">
              <a:off x="3505201" y="704673"/>
              <a:ext cx="16764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Three less than a number is twenty</a:t>
              </a:r>
            </a:p>
            <a:p>
              <a:endParaRPr lang="en-US" sz="1400" dirty="0"/>
            </a:p>
            <a:p>
              <a:r>
                <a:rPr lang="en-US" sz="1400" dirty="0" smtClean="0"/>
                <a:t>      </a:t>
              </a:r>
              <a:r>
                <a:rPr lang="en-US" sz="1400" i="1" dirty="0" smtClean="0"/>
                <a:t>n  -  3  =  20</a:t>
              </a:r>
            </a:p>
            <a:p>
              <a:endParaRPr lang="en-US" sz="1400" i="1" dirty="0" smtClean="0"/>
            </a:p>
            <a:p>
              <a:r>
                <a:rPr lang="en-US" sz="1400" i="1" dirty="0" smtClean="0"/>
                <a:t>Three less a number is twenty</a:t>
              </a:r>
            </a:p>
            <a:p>
              <a:endParaRPr lang="en-US" sz="1400" i="1" dirty="0"/>
            </a:p>
            <a:p>
              <a:r>
                <a:rPr lang="en-US" sz="1400" i="1" dirty="0" smtClean="0"/>
                <a:t>     3  -  n  =  20    </a:t>
              </a:r>
              <a:endParaRPr lang="en-US" sz="1400" i="1" dirty="0"/>
            </a:p>
          </p:txBody>
        </p:sp>
        <p:sp>
          <p:nvSpPr>
            <p:cNvPr id="42" name="TextBox 41"/>
            <p:cNvSpPr txBox="1"/>
            <p:nvPr/>
          </p:nvSpPr>
          <p:spPr>
            <a:xfrm rot="10800000">
              <a:off x="1524000" y="1658781"/>
              <a:ext cx="1676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Four times a number is twenty</a:t>
              </a:r>
            </a:p>
            <a:p>
              <a:endParaRPr lang="en-US" sz="1600" dirty="0"/>
            </a:p>
            <a:p>
              <a:r>
                <a:rPr lang="en-US" sz="1600" dirty="0" smtClean="0"/>
                <a:t>        </a:t>
              </a:r>
              <a:r>
                <a:rPr lang="en-US" sz="1600" i="1" dirty="0" smtClean="0"/>
                <a:t>4n  =  20</a:t>
              </a:r>
              <a:endParaRPr lang="en-US" sz="1600" i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/>
                <p:cNvSpPr txBox="1"/>
                <p:nvPr/>
              </p:nvSpPr>
              <p:spPr>
                <a:xfrm rot="10800000">
                  <a:off x="-152400" y="1288807"/>
                  <a:ext cx="1600199" cy="14471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The quotient of a number and three is seven</a:t>
                  </a:r>
                </a:p>
                <a:p>
                  <a:endParaRPr lang="en-US" sz="1600" dirty="0"/>
                </a:p>
                <a:p>
                  <a:r>
                    <a:rPr lang="en-US" sz="1600" i="1" dirty="0" smtClean="0"/>
                    <a:t>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en-US" sz="1600" i="1" dirty="0" smtClean="0"/>
                    <a:t>  =  7</a:t>
                  </a:r>
                  <a:endParaRPr lang="en-US" sz="1600" i="1" dirty="0"/>
                </a:p>
              </p:txBody>
            </p:sp>
          </mc:Choice>
          <mc:Fallback xmlns="">
            <p:sp>
              <p:nvSpPr>
                <p:cNvPr id="43" name="TextBox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0800000">
                  <a:off x="-152400" y="1288807"/>
                  <a:ext cx="1600199" cy="1447191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l="-2290" t="-126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oup 15"/>
          <p:cNvGrpSpPr/>
          <p:nvPr/>
        </p:nvGrpSpPr>
        <p:grpSpPr>
          <a:xfrm rot="10800000">
            <a:off x="304800" y="7391400"/>
            <a:ext cx="6409846" cy="1754326"/>
            <a:chOff x="304800" y="7465874"/>
            <a:chExt cx="6409846" cy="1754326"/>
          </a:xfrm>
        </p:grpSpPr>
        <p:sp>
          <p:nvSpPr>
            <p:cNvPr id="45" name="TextBox 44"/>
            <p:cNvSpPr txBox="1"/>
            <p:nvPr/>
          </p:nvSpPr>
          <p:spPr>
            <a:xfrm>
              <a:off x="304800" y="7512546"/>
              <a:ext cx="1215589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Plus</a:t>
              </a:r>
            </a:p>
            <a:p>
              <a:pPr algn="ctr"/>
              <a:r>
                <a:rPr lang="en-US" i="1" dirty="0" smtClean="0"/>
                <a:t>Sum</a:t>
              </a:r>
            </a:p>
            <a:p>
              <a:pPr algn="ctr"/>
              <a:r>
                <a:rPr lang="en-US" i="1" dirty="0" smtClean="0"/>
                <a:t>More Than</a:t>
              </a:r>
            </a:p>
            <a:p>
              <a:pPr algn="ctr"/>
              <a:r>
                <a:rPr lang="en-US" i="1" dirty="0" smtClean="0"/>
                <a:t>Total</a:t>
              </a:r>
            </a:p>
            <a:p>
              <a:pPr algn="ctr"/>
              <a:r>
                <a:rPr lang="en-US" i="1" dirty="0" smtClean="0"/>
                <a:t>In All</a:t>
              </a:r>
              <a:endParaRPr lang="en-US" i="1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981200" y="7465874"/>
              <a:ext cx="1450590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Minus</a:t>
              </a:r>
            </a:p>
            <a:p>
              <a:pPr algn="ctr"/>
              <a:r>
                <a:rPr lang="en-US" i="1" dirty="0" smtClean="0"/>
                <a:t>Difference</a:t>
              </a:r>
            </a:p>
            <a:p>
              <a:pPr algn="ctr"/>
              <a:r>
                <a:rPr lang="en-US" i="1" dirty="0" smtClean="0"/>
                <a:t>Less Than</a:t>
              </a:r>
            </a:p>
            <a:p>
              <a:pPr algn="ctr"/>
              <a:r>
                <a:rPr lang="en-US" i="1" dirty="0" smtClean="0"/>
                <a:t>Subtract</a:t>
              </a:r>
            </a:p>
            <a:p>
              <a:pPr algn="ctr"/>
              <a:r>
                <a:rPr lang="en-US" i="1" dirty="0" smtClean="0"/>
                <a:t>Decreased By</a:t>
              </a:r>
            </a:p>
            <a:p>
              <a:pPr algn="ctr"/>
              <a:r>
                <a:rPr lang="en-US" i="1" dirty="0" smtClean="0"/>
                <a:t>Less</a:t>
              </a:r>
              <a:endParaRPr lang="en-US" i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906352" y="7465874"/>
              <a:ext cx="1472006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Times</a:t>
              </a:r>
            </a:p>
            <a:p>
              <a:pPr algn="ctr"/>
              <a:r>
                <a:rPr lang="en-US" i="1" dirty="0" smtClean="0"/>
                <a:t>Product</a:t>
              </a:r>
            </a:p>
            <a:p>
              <a:pPr algn="ctr"/>
              <a:r>
                <a:rPr lang="en-US" i="1" dirty="0" smtClean="0"/>
                <a:t>Multiplied</a:t>
              </a:r>
            </a:p>
            <a:p>
              <a:pPr algn="ctr"/>
              <a:r>
                <a:rPr lang="en-US" i="1" dirty="0" smtClean="0"/>
                <a:t>Each</a:t>
              </a:r>
            </a:p>
            <a:p>
              <a:pPr algn="ctr"/>
              <a:r>
                <a:rPr lang="en-US" i="1" dirty="0" smtClean="0"/>
                <a:t>Of</a:t>
              </a:r>
            </a:p>
            <a:p>
              <a:pPr algn="ctr"/>
              <a:r>
                <a:rPr lang="en-US" i="1" dirty="0" smtClean="0"/>
                <a:t>Double/Triple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688916" y="7465874"/>
              <a:ext cx="102573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Divide</a:t>
              </a:r>
            </a:p>
            <a:p>
              <a:r>
                <a:rPr lang="en-US" i="1" dirty="0" smtClean="0"/>
                <a:t>Quotient</a:t>
              </a:r>
              <a:endParaRPr lang="en-US" i="1" dirty="0"/>
            </a:p>
          </p:txBody>
        </p:sp>
      </p:grpSp>
      <p:grpSp>
        <p:nvGrpSpPr>
          <p:cNvPr id="21" name="Group 20"/>
          <p:cNvGrpSpPr/>
          <p:nvPr/>
        </p:nvGrpSpPr>
        <p:grpSpPr>
          <a:xfrm rot="10800000">
            <a:off x="-152400" y="5334000"/>
            <a:ext cx="7086600" cy="2031326"/>
            <a:chOff x="76200" y="5436274"/>
            <a:chExt cx="7086600" cy="2031326"/>
          </a:xfrm>
        </p:grpSpPr>
        <p:sp>
          <p:nvSpPr>
            <p:cNvPr id="49" name="TextBox 48"/>
            <p:cNvSpPr txBox="1"/>
            <p:nvPr/>
          </p:nvSpPr>
          <p:spPr>
            <a:xfrm>
              <a:off x="76200" y="5436275"/>
              <a:ext cx="1676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Seven plus a number is twenty</a:t>
              </a:r>
            </a:p>
            <a:p>
              <a:endParaRPr lang="en-US" sz="1600" dirty="0"/>
            </a:p>
            <a:p>
              <a:r>
                <a:rPr lang="en-US" sz="1600" i="1" dirty="0" smtClean="0"/>
                <a:t>    7 +  n  =  20</a:t>
              </a:r>
              <a:endParaRPr lang="en-US" sz="1600" i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828799" y="5436275"/>
              <a:ext cx="16764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Three less than a number is twenty</a:t>
              </a:r>
            </a:p>
            <a:p>
              <a:endParaRPr lang="en-US" sz="1400" dirty="0"/>
            </a:p>
            <a:p>
              <a:r>
                <a:rPr lang="en-US" sz="1400" i="1" dirty="0" smtClean="0"/>
                <a:t>      n  -  3  =  20</a:t>
              </a:r>
            </a:p>
            <a:p>
              <a:endParaRPr lang="en-US" sz="1400" i="1" dirty="0" smtClean="0"/>
            </a:p>
            <a:p>
              <a:r>
                <a:rPr lang="en-US" sz="1400" i="1" dirty="0" smtClean="0"/>
                <a:t>Three less a number is twenty</a:t>
              </a:r>
            </a:p>
            <a:p>
              <a:endParaRPr lang="en-US" sz="1400" i="1" dirty="0"/>
            </a:p>
            <a:p>
              <a:r>
                <a:rPr lang="en-US" sz="1400" i="1" dirty="0" smtClean="0"/>
                <a:t>     3  -  n  =  20    </a:t>
              </a:r>
              <a:endParaRPr lang="en-US" sz="1400" i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810000" y="5436274"/>
              <a:ext cx="16764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Four times a number is twenty</a:t>
              </a:r>
            </a:p>
            <a:p>
              <a:endParaRPr lang="en-US" sz="1600" dirty="0"/>
            </a:p>
            <a:p>
              <a:r>
                <a:rPr lang="en-US" sz="1600" dirty="0" smtClean="0"/>
                <a:t>        </a:t>
              </a:r>
              <a:r>
                <a:rPr lang="en-US" sz="1600" i="1" dirty="0" smtClean="0"/>
                <a:t>4n  =  20</a:t>
              </a:r>
              <a:endParaRPr lang="en-US" sz="1600" i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5562601" y="5436275"/>
                  <a:ext cx="1600199" cy="144719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 smtClean="0"/>
                    <a:t>The quotient of a number and three is seven</a:t>
                  </a:r>
                </a:p>
                <a:p>
                  <a:endParaRPr lang="en-US" sz="1600" dirty="0"/>
                </a:p>
                <a:p>
                  <a:r>
                    <a:rPr lang="en-US" sz="1600" i="1" dirty="0" smtClean="0"/>
                    <a:t>       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en-US" sz="1600" i="1" dirty="0" smtClean="0"/>
                    <a:t>  =  7</a:t>
                  </a:r>
                  <a:endParaRPr lang="en-US" sz="1600" i="1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62601" y="5436275"/>
                  <a:ext cx="1600199" cy="144719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r="-2290" b="-126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" name="TextBox 7"/>
          <p:cNvSpPr txBox="1"/>
          <p:nvPr/>
        </p:nvSpPr>
        <p:spPr>
          <a:xfrm>
            <a:off x="28674" y="3685401"/>
            <a:ext cx="10766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Teacher Notes</a:t>
            </a:r>
          </a:p>
        </p:txBody>
      </p:sp>
      <p:sp>
        <p:nvSpPr>
          <p:cNvPr id="53" name="TextBox 52"/>
          <p:cNvSpPr txBox="1"/>
          <p:nvPr/>
        </p:nvSpPr>
        <p:spPr>
          <a:xfrm rot="10800000">
            <a:off x="5557678" y="5285600"/>
            <a:ext cx="10766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Teacher Notes</a:t>
            </a:r>
          </a:p>
        </p:txBody>
      </p:sp>
    </p:spTree>
    <p:extLst>
      <p:ext uri="{BB962C8B-B14F-4D97-AF65-F5344CB8AC3E}">
        <p14:creationId xmlns:p14="http://schemas.microsoft.com/office/powerpoint/2010/main" val="210929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182</Words>
  <Application>Microsoft Office PowerPoint</Application>
  <PresentationFormat>On-screen Show (4:3)</PresentationFormat>
  <Paragraphs>74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Lafayette</dc:creator>
  <cp:lastModifiedBy>Angela Lafayette</cp:lastModifiedBy>
  <cp:revision>19</cp:revision>
  <cp:lastPrinted>2011-11-13T21:37:05Z</cp:lastPrinted>
  <dcterms:created xsi:type="dcterms:W3CDTF">2011-10-30T19:55:23Z</dcterms:created>
  <dcterms:modified xsi:type="dcterms:W3CDTF">2012-11-14T04:15:07Z</dcterms:modified>
</cp:coreProperties>
</file>